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1" r:id="rId2"/>
    <p:sldId id="402" r:id="rId3"/>
    <p:sldId id="403" r:id="rId4"/>
    <p:sldId id="400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6" r:id="rId17"/>
    <p:sldId id="417" r:id="rId18"/>
    <p:sldId id="423" r:id="rId19"/>
    <p:sldId id="418" r:id="rId20"/>
    <p:sldId id="420" r:id="rId21"/>
    <p:sldId id="424" r:id="rId22"/>
    <p:sldId id="425" r:id="rId23"/>
    <p:sldId id="421" r:id="rId24"/>
    <p:sldId id="422" r:id="rId25"/>
    <p:sldId id="419" r:id="rId26"/>
    <p:sldId id="415" r:id="rId27"/>
    <p:sldId id="426" r:id="rId28"/>
    <p:sldId id="427" r:id="rId29"/>
    <p:sldId id="428" r:id="rId30"/>
    <p:sldId id="429" r:id="rId31"/>
    <p:sldId id="438" r:id="rId32"/>
    <p:sldId id="430" r:id="rId33"/>
    <p:sldId id="431" r:id="rId34"/>
    <p:sldId id="432" r:id="rId35"/>
    <p:sldId id="433" r:id="rId36"/>
    <p:sldId id="434" r:id="rId37"/>
    <p:sldId id="435" r:id="rId38"/>
    <p:sldId id="436" r:id="rId39"/>
    <p:sldId id="437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51" r:id="rId50"/>
    <p:sldId id="452" r:id="rId51"/>
    <p:sldId id="453" r:id="rId52"/>
    <p:sldId id="454" r:id="rId53"/>
    <p:sldId id="455" r:id="rId54"/>
    <p:sldId id="458" r:id="rId55"/>
    <p:sldId id="456" r:id="rId56"/>
    <p:sldId id="457" r:id="rId57"/>
    <p:sldId id="449" r:id="rId58"/>
    <p:sldId id="450" r:id="rId59"/>
    <p:sldId id="462" r:id="rId60"/>
    <p:sldId id="459" r:id="rId61"/>
    <p:sldId id="460" r:id="rId62"/>
    <p:sldId id="46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5:27:43.0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219 52 24575,'0'-2'0,"0"1"0,0-1 0,0 0 0,-1 0 0,1 0 0,0 0 0,-1 0 0,1 0 0,-1 0 0,0 0 0,0 0 0,0 1 0,0-1 0,0 0 0,0 1 0,0-1 0,0 1 0,-1-1 0,1 1 0,-1 0 0,-2-3 0,1 2 0,-1 1 0,1-1 0,-1 1 0,1 0 0,-1-1 0,1 2 0,-1-1 0,0 0 0,0 1 0,1 0 0,-5 0 0,0 0 0,1 0 0,0 1 0,-1 0 0,1 1 0,0-1 0,0 1 0,0 1 0,0-1 0,0 1 0,0 1 0,-10 6 0,12-5 0,0 0 0,0 0 0,1 1 0,0 0 0,0 0 0,0 0 0,0 0 0,1 1 0,0-1 0,1 1 0,0 0 0,0 0 0,0 0 0,0 0 0,0 12 0,0 13 0,2 0 0,4 43 0,0-14 0,-6 91 0,5 87 0,-2-230 0,1-1 0,0 1 0,1 0 0,0-1 0,0 1 0,7 11 0,-5-11 0,-1 0 0,0 0 0,-1 0 0,0 1 0,2 11 0,2 45 0,-7-46 0,2 0 0,1 0 0,0 0 0,7 22 0,0-6 0,-2 2 0,-1-1 0,-3 1 0,-1 0 0,-1 0 0,-4 38 0,2-53 0,1 8 0,3 0 0,0 0 0,15 51 0,4 19 0,-20-84 14,2 0 0,0-1 0,8 20-1,2 3-1433,-8-19-5406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5:27:46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243 0 24575,'-8'1'0,"0"0"0,0 1 0,0-1 0,0 1 0,0 1 0,0 0 0,1 0 0,-1 0 0,1 1 0,0 0 0,0 1 0,0-1 0,-9 10 0,2-2 0,0 2 0,1-1 0,0 2 0,-17 26 0,24-30 0,0 0 0,0 1 0,1-1 0,1 1 0,0 0 0,1 1 0,0-1 0,1 0 0,-1 18 0,1 14 0,6 60 0,-1-21 0,-4 13 0,3 82 0,21-53 0,-15-89 0,2-1 0,27 65 0,-11-30 0,8 8 0,-22-52 0,17 51 0,-23-58 0,1-1 0,16 30 0,-15-34 0,-1 0 0,-1 0 0,0 1 0,-1-1 0,5 27 0,0 16-1365,-3-37-5461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5:27:49.3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269 1 24575,'-1'6'0,"1"-1"0,-1 1 0,0-1 0,-1 1 0,1-1 0,-1 0 0,0 1 0,-1-1 0,1 0 0,-1 0 0,0 0 0,0-1 0,0 1 0,-1-1 0,0 0 0,-5 5 0,-10 8 0,0-1 0,-32 20 0,-8 7 0,52-36 0,0 1 0,0-1 0,1 1 0,0 0 0,1 1 0,0 0 0,0 0 0,1 0 0,0 0 0,0 0 0,1 1 0,1 0 0,-1 0 0,0 16 0,-1 14 0,3 1 0,4 55 0,0-27 0,-5 17 0,-1-52 0,3 0 0,1 1 0,9 59 0,4-44 0,22 54 0,2 5 0,-14-36 0,2-1 0,40 78 0,-40-100 0,-4-10 0,25 67 0,-34-54 46,-12-42-281,2 0-1,0 0 1,0-1 0,1 1 0,6 13 0,0-6-6591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9T15:27:54.1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368 0 24575,'0'1'0,"0"0"0,-1 0 0,1 0 0,-1 1 0,1-1 0,-1 0 0,0 0 0,1-1 0,-1 1 0,0 0 0,1 0 0,-1 0 0,0 0 0,0 0 0,0-1 0,0 1 0,0 0 0,0-1 0,0 1 0,0-1 0,0 1 0,0-1 0,0 0 0,0 1 0,0-1 0,-1 0 0,-1 0 0,-40 6 0,32-5 0,-4 2 0,1 0 0,-1 1 0,1 0 0,0 1 0,0 1 0,1 0 0,0 1 0,0 0 0,0 1 0,1 1 0,1 0 0,-1 0 0,1 1 0,1 0 0,0 1 0,0 1 0,1-1 0,1 2 0,0-1 0,0 1 0,1 0 0,1 0 0,0 1 0,1 0 0,1 0 0,0 1 0,1-1 0,0 1 0,-1 25 0,4 279 0,2-134 0,-1-167 0,1 0 0,1 0 0,1 0 0,1-1 0,7 22 0,9 31 0,4 12 0,-17-64 0,-2 0 0,-1 1 0,0-1 0,3 32 0,-5-32 0,0-1 0,1 0 0,1 0 0,1 0 0,15 30 0,5 19 0,-14-36 0,1-1 0,19 31 0,18 41 0,-45-89-32,2-1-1,-1 1 0,1-1 0,17 19 1,-9-10-1170,-4-5-5624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49C7-6AF1-F06A-A691-2D0904BC1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C4716-5D11-E496-5DF5-AB93EA15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0E94-60F8-08A9-8583-85A6278E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D2C0-6A6A-1795-39EA-D2B99B15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2BA17-B8CF-C956-3BAE-ECF2A41A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E606-DAB7-60A0-54A7-30C3B8D6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B87FE-1B87-46EA-24B0-72582C455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D04BF-24D2-C545-C9B2-9D42CE13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46315-527C-6299-AC4E-6D94F83B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8BB5-AB62-C6DE-F7E6-DBC2A7398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A6F75-369E-75A6-2EAF-D30696F1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90A5E-6EAE-2D15-39D7-94A9D981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4FAA-D770-59F8-C832-3F038143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25A2-B955-B961-6D9D-FF5E6ADF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8462-29D7-245D-2CD3-BDC0A85CB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01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4FAB-ECDB-6D53-0A07-84E13376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70C78-0369-C0BE-6BB2-D67C83AB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45DE9-8F3A-CEAA-D1C2-306A5613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87178-B98A-D066-38E8-24CFB058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B8799-3851-FC31-4E82-08089736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4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F875-BFB8-8FD8-5E3C-9416CDA7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153BA-D9CE-5922-6C11-CD376A01D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B4814-23D3-15D6-6FC3-433D7332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2266-9332-467E-4D53-2BF8ADEA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D8434-DD44-C9A5-27D2-7EAC962F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2CAE-DE06-341E-4399-D3247E9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EC78-459D-1859-3A8C-23C970434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B2326-0B17-AA7E-37C9-A0D57E0C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13603-CDC7-61E2-FB0D-6BFB6A6B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E2347-24BA-CF10-BC28-F28F7AE1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73D2A-6545-8CE3-BDFF-97D03FCB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4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FA89-75CF-B6F5-A695-BFFAAFD1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1A08A-C068-1A71-3E79-E547D62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7B05D-38DE-BE94-FB07-AF9D6A161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06C2E-89D4-EB35-B9D0-D351F3309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05CDE-AC67-E8D7-9D6D-BBF762834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A69AD-C843-7C5D-7182-A36BD90F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D254B3-794E-4494-3B5E-DE1DCA62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1B43F-C92B-F0FA-656F-E92189BB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4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7411-FE25-2681-09D5-DB935A99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1B3A5-4F90-10A7-0566-08E4450E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FF90D-049A-DFA9-BF23-68E4966B2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E56F7-4F2A-4C51-9C5C-8835FCB7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AC7A-E461-EE51-26F7-CC09117C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81DB4-6D20-0BDA-3385-6BAF0650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EFEC-DC5C-F46F-8EAA-04375E47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0668-6121-1429-0432-B6BF09E5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563FA-56A9-8E9A-BBD8-686661F6B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CC895-906C-F45F-5CF8-150E2C9C7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A91AD-B0E4-CDF7-6232-9A3A1A15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564E2-A2A5-D9F9-8BFF-1300F609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45CD0-4772-47CB-4E04-C6E1952F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1F8D-8D32-EE70-E8EA-1B8866D7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5BE0A-1E41-E609-EAB4-29C2E47F2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00F1B-75F9-957E-DE9A-C579A7559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E0FB2-7BBC-670C-2E5E-848B6389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7B450-FBA6-ECFA-FC03-FD289B7C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BAF75-0F56-6503-A5C3-92BF3181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55957-9CB8-8100-91C5-8B38A974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7E82F-E202-0B0E-3ADE-494F7BD71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83FE4-32CA-3C26-A3E2-C7EF744D7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2D2E-813C-461C-9963-687A650C48C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86C83-EFC7-D225-20F1-0A98A0F57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07030-86F5-318F-153D-C5B50107E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492E2-EBB2-495F-9EA7-B52B4F712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customXml" Target="../ink/ink2.xm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customXml" Target="../ink/ink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63835-1EEE-8069-B190-F3BCAF2CF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7921F-1407-B2A4-3C32-A383E2851470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Relationship</a:t>
            </a:r>
            <a:r>
              <a:rPr lang="en-US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dərslərinə başlamadan əvvəl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ADDRESS</a:t>
            </a:r>
            <a:r>
              <a:rPr lang="az-Latn-AZ" altLang="en-US" sz="1300">
                <a:latin typeface="Arial" panose="020B0604020202020204" pitchFamily="34" charset="0"/>
              </a:rPr>
              <a:t> adında bir table yaradaq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DB</a:t>
            </a:r>
            <a:r>
              <a:rPr lang="az-Latn-AZ" altLang="en-US" sz="1300">
                <a:latin typeface="Arial" panose="020B0604020202020204" pitchFamily="34" charset="0"/>
              </a:rPr>
              <a:t> -də.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2D9AF-1C01-1627-B9C6-29FFFCC5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959931"/>
            <a:ext cx="9993120" cy="2562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39A73-3244-6AF6-068B-A79CA58C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4953530"/>
            <a:ext cx="10269383" cy="182905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583A1FA-79A7-C6F1-05FE-16B792C9B7AC}"/>
              </a:ext>
            </a:extLst>
          </p:cNvPr>
          <p:cNvSpPr/>
          <p:nvPr/>
        </p:nvSpPr>
        <p:spPr>
          <a:xfrm>
            <a:off x="4779390" y="4053526"/>
            <a:ext cx="405352" cy="52790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4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07755-7C71-63AF-7684-4B21747D6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76A604-97FB-9AE7-F3CC-308D6352293D}"/>
              </a:ext>
            </a:extLst>
          </p:cNvPr>
          <p:cNvSpPr txBox="1"/>
          <p:nvPr/>
        </p:nvSpPr>
        <p:spPr>
          <a:xfrm>
            <a:off x="217714" y="198485"/>
            <a:ext cx="11756571" cy="1076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100">
                <a:latin typeface="Arial" panose="020B0604020202020204" pitchFamily="34" charset="0"/>
              </a:rPr>
              <a:t>Sonra </a:t>
            </a:r>
            <a:r>
              <a:rPr lang="en-US" altLang="en-US" sz="1100" b="1">
                <a:latin typeface="Arial" panose="020B0604020202020204" pitchFamily="34" charset="0"/>
              </a:rPr>
              <a:t>SEEDER</a:t>
            </a:r>
            <a:r>
              <a:rPr lang="en-US" altLang="en-US" sz="1100">
                <a:latin typeface="Arial" panose="020B0604020202020204" pitchFamily="34" charset="0"/>
              </a:rPr>
              <a:t> -lar</a:t>
            </a:r>
            <a:r>
              <a:rPr lang="az-Latn-AZ" altLang="en-US" sz="1100">
                <a:latin typeface="Arial" panose="020B0604020202020204" pitchFamily="34" charset="0"/>
              </a:rPr>
              <a:t>ı aşağıdakı kimi doldururuq. Bu kodlar </a:t>
            </a:r>
            <a:r>
              <a:rPr lang="az-Latn-AZ" altLang="en-US" sz="1100" b="1">
                <a:latin typeface="Arial" panose="020B0604020202020204" pitchFamily="34" charset="0"/>
              </a:rPr>
              <a:t>Controllerdə</a:t>
            </a:r>
            <a:r>
              <a:rPr lang="az-Latn-AZ" altLang="en-US" sz="1100">
                <a:latin typeface="Arial" panose="020B0604020202020204" pitchFamily="34" charset="0"/>
              </a:rPr>
              <a:t> yazılanlar ilə eynidir. Onun üçün </a:t>
            </a:r>
            <a:r>
              <a:rPr lang="az-Latn-AZ" altLang="en-US" sz="1100" b="1">
                <a:latin typeface="Arial" panose="020B0604020202020204" pitchFamily="34" charset="0"/>
              </a:rPr>
              <a:t>Controller</a:t>
            </a:r>
            <a:r>
              <a:rPr lang="az-Latn-AZ" altLang="en-US" sz="1100">
                <a:latin typeface="Arial" panose="020B0604020202020204" pitchFamily="34" charset="0"/>
              </a:rPr>
              <a:t> -dən silə bilərik həmin kodları. Sadəcə </a:t>
            </a:r>
            <a:r>
              <a:rPr lang="az-Latn-AZ" altLang="en-US" sz="1100" b="1">
                <a:latin typeface="Arial" panose="020B0604020202020204" pitchFamily="34" charset="0"/>
              </a:rPr>
              <a:t>contollerdə</a:t>
            </a:r>
            <a:r>
              <a:rPr lang="az-Latn-AZ" altLang="en-US" sz="1100">
                <a:latin typeface="Arial" panose="020B0604020202020204" pitchFamily="34" charset="0"/>
              </a:rPr>
              <a:t> yazıldıqda gərək </a:t>
            </a:r>
            <a:r>
              <a:rPr lang="az-Latn-AZ" altLang="en-US" sz="1100" b="1">
                <a:latin typeface="Arial" panose="020B0604020202020204" pitchFamily="34" charset="0"/>
              </a:rPr>
              <a:t>URL</a:t>
            </a:r>
            <a:r>
              <a:rPr lang="az-Latn-AZ" altLang="en-US" sz="1100">
                <a:latin typeface="Arial" panose="020B0604020202020204" pitchFamily="34" charset="0"/>
              </a:rPr>
              <a:t> ilə metodu işə salaq. </a:t>
            </a:r>
            <a:r>
              <a:rPr lang="az-Latn-AZ" altLang="en-US" sz="1100" b="1">
                <a:latin typeface="Arial" panose="020B0604020202020204" pitchFamily="34" charset="0"/>
              </a:rPr>
              <a:t>SEEDER</a:t>
            </a:r>
            <a:r>
              <a:rPr lang="az-Latn-AZ" altLang="en-US" sz="1100">
                <a:latin typeface="Arial" panose="020B0604020202020204" pitchFamily="34" charset="0"/>
              </a:rPr>
              <a:t> -larda yazıldıqda isə Terminal əmri ilə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RUN() </a:t>
            </a:r>
            <a:r>
              <a:rPr lang="az-Latn-AZ" altLang="en-US" sz="1100">
                <a:latin typeface="Arial" panose="020B0604020202020204" pitchFamily="34" charset="0"/>
              </a:rPr>
              <a:t>funksiyasını işə salıb </a:t>
            </a:r>
            <a:r>
              <a:rPr lang="az-Latn-AZ" altLang="en-US" sz="1100" b="1">
                <a:latin typeface="Arial" panose="020B0604020202020204" pitchFamily="34" charset="0"/>
              </a:rPr>
              <a:t>DB</a:t>
            </a:r>
            <a:r>
              <a:rPr lang="az-Latn-AZ" altLang="en-US" sz="1100">
                <a:latin typeface="Arial" panose="020B0604020202020204" pitchFamily="34" charset="0"/>
              </a:rPr>
              <a:t> -si avtomatik dolduraq.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NOT</a:t>
            </a:r>
            <a:r>
              <a:rPr lang="az-Latn-AZ" altLang="en-US" sz="1100">
                <a:latin typeface="Arial" panose="020B0604020202020204" pitchFamily="34" charset="0"/>
              </a:rPr>
              <a:t>: </a:t>
            </a:r>
            <a:r>
              <a:rPr lang="az-Latn-AZ" altLang="en-US" sz="1100" b="1"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 və </a:t>
            </a:r>
            <a:r>
              <a:rPr lang="az-Latn-AZ" altLang="en-US" sz="1100" b="1">
                <a:latin typeface="Arial" panose="020B0604020202020204" pitchFamily="34" charset="0"/>
              </a:rPr>
              <a:t>Category</a:t>
            </a:r>
            <a:r>
              <a:rPr lang="az-Latn-AZ" altLang="en-US" sz="1100">
                <a:latin typeface="Arial" panose="020B0604020202020204" pitchFamily="34" charset="0"/>
              </a:rPr>
              <a:t> modellərində də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$fillable </a:t>
            </a:r>
            <a:r>
              <a:rPr lang="az-Latn-AZ" altLang="en-US" sz="1100">
                <a:latin typeface="Arial" panose="020B0604020202020204" pitchFamily="34" charset="0"/>
              </a:rPr>
              <a:t>mütləq bu sahələri əhatə etməlidir: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A398B-AB8B-0396-D27A-4B7F13A8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93"/>
            <a:ext cx="12192000" cy="544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6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8CC6A-58B3-96A2-3CB7-5580C3DD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F60FC-A0E7-8442-8C8C-811CDF53595E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Sonra,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DatabaseSeeder</a:t>
            </a:r>
            <a:r>
              <a:rPr lang="az-Latn-AZ" altLang="en-US" sz="1300">
                <a:latin typeface="Arial" panose="020B0604020202020204" pitchFamily="34" charset="0"/>
              </a:rPr>
              <a:t>-da ( </a:t>
            </a:r>
            <a:r>
              <a:rPr lang="az-Latn-AZ" altLang="en-US" sz="1300" b="1">
                <a:solidFill>
                  <a:srgbClr val="00B0F0"/>
                </a:solidFill>
                <a:latin typeface="Arial" panose="020B0604020202020204" pitchFamily="34" charset="0"/>
              </a:rPr>
              <a:t>database/seeders/DatabaseSeeder</a:t>
            </a:r>
            <a:r>
              <a:rPr lang="az-Latn-AZ" altLang="en-US" sz="1300">
                <a:latin typeface="Arial" panose="020B0604020202020204" pitchFamily="34" charset="0"/>
              </a:rPr>
              <a:t> ) `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CategorySeeder</a:t>
            </a:r>
            <a:r>
              <a:rPr lang="az-Latn-AZ" altLang="en-US" sz="1300">
                <a:latin typeface="Arial" panose="020B0604020202020204" pitchFamily="34" charset="0"/>
              </a:rPr>
              <a:t> ` və `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AddressSeeder</a:t>
            </a:r>
            <a:r>
              <a:rPr lang="az-Latn-AZ" altLang="en-US" sz="1300">
                <a:latin typeface="Arial" panose="020B0604020202020204" pitchFamily="34" charset="0"/>
              </a:rPr>
              <a:t> ` adlı bu </a:t>
            </a:r>
            <a:r>
              <a:rPr lang="az-Latn-AZ" altLang="en-US" sz="1300" b="1">
                <a:latin typeface="Arial" panose="020B0604020202020204" pitchFamily="34" charset="0"/>
              </a:rPr>
              <a:t>iki seederi </a:t>
            </a:r>
            <a:r>
              <a:rPr lang="az-Latn-AZ" altLang="en-US" sz="1300">
                <a:latin typeface="Arial" panose="020B0604020202020204" pitchFamily="34" charset="0"/>
              </a:rPr>
              <a:t>çağırmaq lazımdır.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Əgər bu şəkildəki unutsaq,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php artisan migrate:fresh --seed </a:t>
            </a:r>
            <a:r>
              <a:rPr lang="az-Latn-AZ" altLang="en-US" sz="1300">
                <a:latin typeface="Arial" panose="020B0604020202020204" pitchFamily="34" charset="0"/>
              </a:rPr>
              <a:t>əmri işlədikdə </a:t>
            </a:r>
            <a:r>
              <a:rPr lang="az-Latn-AZ" altLang="en-US" sz="1300" b="1">
                <a:latin typeface="Arial" panose="020B0604020202020204" pitchFamily="34" charset="0"/>
              </a:rPr>
              <a:t>seederlərimiz</a:t>
            </a:r>
            <a:r>
              <a:rPr lang="az-Latn-AZ" altLang="en-US" sz="1300">
                <a:latin typeface="Arial" panose="020B0604020202020204" pitchFamily="34" charset="0"/>
              </a:rPr>
              <a:t> işləməz.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CBB1A-EA9D-0B42-FDC2-8C08BFD4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572" y="2256783"/>
            <a:ext cx="4858428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5DEAA-66EE-3E0C-1685-4EEA92379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B5011A-30A7-C212-2B3D-4B51D980474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Artıq terminalda,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php artisan migrate:fresh --seed </a:t>
            </a:r>
            <a:r>
              <a:rPr lang="az-Latn-AZ" altLang="en-US" sz="1300">
                <a:latin typeface="Arial" panose="020B0604020202020204" pitchFamily="34" charset="0"/>
              </a:rPr>
              <a:t>əmrini işə sala bilərik.  </a:t>
            </a:r>
            <a:r>
              <a:rPr lang="az-Latn-AZ" altLang="en-US" sz="1300" b="1">
                <a:latin typeface="Arial" panose="020B0604020202020204" pitchFamily="34" charset="0"/>
              </a:rPr>
              <a:t>DB</a:t>
            </a:r>
            <a:r>
              <a:rPr lang="az-Latn-AZ" altLang="en-US" sz="1300">
                <a:latin typeface="Arial" panose="020B0604020202020204" pitchFamily="34" charset="0"/>
              </a:rPr>
              <a:t> -in nəticəsi növbəti slaydda.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8AB22-38E6-4864-79CE-14C507C6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37" y="1256518"/>
            <a:ext cx="10840963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6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6457E-B079-0D74-12F7-93C42F66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E8617-68E0-E9B0-D7E9-A1964F86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033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8A1A4D-2FE3-CC02-7A69-09961C41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0374"/>
            <a:ext cx="12192000" cy="1865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F03DA-E439-06F0-7118-FA49E8E0D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2469"/>
            <a:ext cx="12192000" cy="1675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043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5C752-ADE5-C7AC-0630-3E15B3CB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515B8-C1C0-B801-9AA4-660FD2BA5D4C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İstəsəz, </a:t>
            </a:r>
            <a:r>
              <a:rPr lang="az-Latn-AZ" altLang="en-US" sz="1300" b="1">
                <a:latin typeface="Arial" panose="020B0604020202020204" pitchFamily="34" charset="0"/>
              </a:rPr>
              <a:t>AdressController</a:t>
            </a:r>
            <a:r>
              <a:rPr lang="az-Latn-AZ" altLang="en-US" sz="1300">
                <a:latin typeface="Arial" panose="020B0604020202020204" pitchFamily="34" charset="0"/>
              </a:rPr>
              <a:t> və </a:t>
            </a:r>
            <a:r>
              <a:rPr lang="az-Latn-AZ" altLang="en-US" sz="1300" b="1">
                <a:latin typeface="Arial" panose="020B0604020202020204" pitchFamily="34" charset="0"/>
              </a:rPr>
              <a:t>CategoryController</a:t>
            </a:r>
            <a:r>
              <a:rPr lang="az-Latn-AZ" altLang="en-US" sz="1300">
                <a:latin typeface="Arial" panose="020B0604020202020204" pitchFamily="34" charset="0"/>
              </a:rPr>
              <a:t> controllerlərinin içini təmizləyə bilərsiz. 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8A0BA-68F5-CC76-8B14-F785BB233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506"/>
            <a:ext cx="12192000" cy="3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C7B72-8C7C-F2BC-C979-82EF6E84C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8AF164-C44F-118C-C6F2-2A2432139FA3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75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E3A1C-8ED1-F270-B9A0-1F6999129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00C11-C10E-CACA-1CDD-FF13E554E4C5}"/>
              </a:ext>
            </a:extLst>
          </p:cNvPr>
          <p:cNvSpPr txBox="1"/>
          <p:nvPr/>
        </p:nvSpPr>
        <p:spPr>
          <a:xfrm>
            <a:off x="217714" y="255046"/>
            <a:ext cx="11756571" cy="1855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Factory ilə Alternativ Yanaşma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Factory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daha çox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random və ya dinamik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üçün uyğundur. Biz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statik data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istəyirik deyə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Seeder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etmək daha məntiqlidir. 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Factory</a:t>
            </a:r>
            <a:r>
              <a:rPr lang="az-Latn-AZ" altLang="en-US" sz="1300">
                <a:latin typeface="Arial" panose="020B0604020202020204" pitchFamily="34" charset="0"/>
              </a:rPr>
              <a:t> ilə əvvəl necə data əlavə edildiyini görmüşdük.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39FA9-C53B-AFAC-EF25-FA08230CF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4" y="2869605"/>
            <a:ext cx="9707330" cy="2419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398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0B548-6EE9-5D13-B6B9-E436FA5BF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024E47-65CD-38C6-0C1D-5152BE42766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077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D666A-8524-E31B-C3A1-C9D3AEDEE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62D2EE-DFB7-C1CB-3488-C084767274CE}"/>
              </a:ext>
            </a:extLst>
          </p:cNvPr>
          <p:cNvSpPr txBox="1"/>
          <p:nvPr/>
        </p:nvSpPr>
        <p:spPr>
          <a:xfrm>
            <a:off x="217714" y="255046"/>
            <a:ext cx="11756571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UserFactory</a:t>
            </a:r>
            <a:r>
              <a:rPr lang="az-Latn-AZ" altLang="en-US" sz="1300">
                <a:latin typeface="Arial" panose="020B0604020202020204" pitchFamily="34" charset="0"/>
              </a:rPr>
              <a:t> isə Laravel tərəfindən </a:t>
            </a:r>
            <a:r>
              <a:rPr lang="az-Latn-AZ" altLang="en-US" sz="1300" b="1">
                <a:latin typeface="Arial" panose="020B0604020202020204" pitchFamily="34" charset="0"/>
              </a:rPr>
              <a:t>avtomatik</a:t>
            </a:r>
            <a:r>
              <a:rPr lang="az-Latn-AZ" altLang="en-US" sz="1300">
                <a:latin typeface="Arial" panose="020B0604020202020204" pitchFamily="34" charset="0"/>
              </a:rPr>
              <a:t> əvvəldən yaradılmış bir fayldır. Onu sadəcə `</a:t>
            </a:r>
            <a:r>
              <a:rPr lang="az-Latn-AZ" altLang="en-US" sz="1300" b="1">
                <a:latin typeface="Arial" panose="020B0604020202020204" pitchFamily="34" charset="0"/>
              </a:rPr>
              <a:t>DatabaseSeeder</a:t>
            </a:r>
            <a:r>
              <a:rPr lang="az-Latn-AZ" altLang="en-US" sz="1300">
                <a:latin typeface="Arial" panose="020B0604020202020204" pitchFamily="34" charset="0"/>
              </a:rPr>
              <a:t>` faylına növbəti slaydda olduğu kimi əlavə edərək, `</a:t>
            </a:r>
            <a:r>
              <a:rPr lang="az-Latn-AZ" altLang="en-US" sz="1300" b="1">
                <a:solidFill>
                  <a:srgbClr val="00B0F0"/>
                </a:solidFill>
                <a:latin typeface="Arial" panose="020B0604020202020204" pitchFamily="34" charset="0"/>
              </a:rPr>
              <a:t>php artisan migrate:fresh --seed</a:t>
            </a:r>
            <a:r>
              <a:rPr lang="az-Latn-AZ" altLang="en-US" sz="1300">
                <a:latin typeface="Arial" panose="020B0604020202020204" pitchFamily="34" charset="0"/>
              </a:rPr>
              <a:t>` əmrini işə salmaq lazımdır.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61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D234-533F-34B9-5472-148656E66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A3CA4-51F2-A64F-10C9-BE76FC186D79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29BAD-C427-E01A-670A-F22F29CD0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AB92-A397-BC65-20DF-C145E2744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1A0AE-1D66-0150-514C-CE1A6B8F7766}"/>
              </a:ext>
            </a:extLst>
          </p:cNvPr>
          <p:cNvSpPr txBox="1"/>
          <p:nvPr/>
        </p:nvSpPr>
        <p:spPr>
          <a:xfrm>
            <a:off x="217714" y="255046"/>
            <a:ext cx="11756571" cy="2092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100">
                <a:latin typeface="Arial" panose="020B0604020202020204" pitchFamily="34" charset="0"/>
              </a:rPr>
              <a:t>Cədvələ sütunlar əlavə etmək üçün </a:t>
            </a:r>
            <a:r>
              <a:rPr lang="az-Latn-AZ" altLang="en-US" sz="1100" b="1">
                <a:latin typeface="Arial" panose="020B0604020202020204" pitchFamily="34" charset="0"/>
              </a:rPr>
              <a:t>migration</a:t>
            </a:r>
            <a:r>
              <a:rPr lang="az-Latn-AZ" altLang="en-US" sz="1100">
                <a:latin typeface="Arial" panose="020B0604020202020204" pitchFamily="34" charset="0"/>
              </a:rPr>
              <a:t> -nı yazırıq. </a:t>
            </a:r>
            <a:r>
              <a:rPr lang="az-Latn-AZ" altLang="en-US" sz="1100" b="1">
                <a:latin typeface="Arial" panose="020B0604020202020204" pitchFamily="34" charset="0"/>
              </a:rPr>
              <a:t>1ci</a:t>
            </a:r>
            <a:r>
              <a:rPr lang="az-Latn-AZ" altLang="en-US" sz="1100">
                <a:latin typeface="Arial" panose="020B0604020202020204" pitchFamily="34" charset="0"/>
              </a:rPr>
              <a:t> slaydda olduğu kimi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php artisan migrate </a:t>
            </a:r>
            <a:r>
              <a:rPr lang="az-Latn-AZ" altLang="en-US" sz="1100">
                <a:latin typeface="Arial" panose="020B0604020202020204" pitchFamily="34" charset="0"/>
              </a:rPr>
              <a:t>əmri ilə cədvələ sütunları əlavə edirik.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lang="az-Latn-AZ" altLang="en-US" sz="1100" b="1">
                <a:solidFill>
                  <a:srgbClr val="0070C0"/>
                </a:solidFill>
                <a:latin typeface="Arial" panose="020B0604020202020204" pitchFamily="34" charset="0"/>
              </a:rPr>
              <a:t>Controller</a:t>
            </a:r>
            <a:r>
              <a:rPr lang="az-Latn-AZ" altLang="en-US" sz="1100">
                <a:latin typeface="Arial" panose="020B0604020202020204" pitchFamily="34" charset="0"/>
              </a:rPr>
              <a:t> -də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İNSERT</a:t>
            </a:r>
            <a:r>
              <a:rPr lang="az-Latn-AZ" altLang="en-US" sz="1100">
                <a:latin typeface="Arial" panose="020B0604020202020204" pitchFamily="34" charset="0"/>
              </a:rPr>
              <a:t> metodundan istifadə edərək dataları cədvələ əlavə edirik.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İnsert()</a:t>
            </a:r>
            <a:r>
              <a:rPr lang="az-Latn-AZ" altLang="en-US" sz="1100">
                <a:latin typeface="Arial" panose="020B0604020202020204" pitchFamily="34" charset="0"/>
              </a:rPr>
              <a:t> metodundan istifadə edərkən </a:t>
            </a:r>
            <a:r>
              <a:rPr lang="az-Latn-AZ" altLang="en-US" sz="1100" b="1">
                <a:solidFill>
                  <a:srgbClr val="0070C0"/>
                </a:solidFill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 modelində </a:t>
            </a:r>
            <a:r>
              <a:rPr lang="en-US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$fillable </a:t>
            </a:r>
            <a:r>
              <a:rPr lang="en-US" altLang="en-US" sz="1100" b="1">
                <a:latin typeface="Arial" panose="020B0604020202020204" pitchFamily="34" charset="0"/>
              </a:rPr>
              <a:t>variable</a:t>
            </a:r>
            <a:r>
              <a:rPr lang="en-US" altLang="en-US" sz="1100">
                <a:latin typeface="Arial" panose="020B0604020202020204" pitchFamily="34" charset="0"/>
              </a:rPr>
              <a:t> -</a:t>
            </a:r>
            <a:r>
              <a:rPr lang="az-Latn-AZ" altLang="en-US" sz="1100">
                <a:latin typeface="Arial" panose="020B0604020202020204" pitchFamily="34" charset="0"/>
              </a:rPr>
              <a:t>ını istifadə etməyə ehtiyac yoxdur. </a:t>
            </a:r>
            <a:r>
              <a:rPr lang="az-Latn-AZ" altLang="en-US" sz="1100" b="1">
                <a:solidFill>
                  <a:srgbClr val="7030A0"/>
                </a:solidFill>
                <a:latin typeface="Arial" panose="020B0604020202020204" pitchFamily="34" charset="0"/>
              </a:rPr>
              <a:t>NOT: </a:t>
            </a:r>
            <a:r>
              <a:rPr lang="az-Latn-AZ" altLang="en-US" sz="1100" b="1" i="1" u="sng">
                <a:latin typeface="Arial" panose="020B0604020202020204" pitchFamily="34" charset="0"/>
              </a:rPr>
              <a:t>insert() </a:t>
            </a:r>
            <a:r>
              <a:rPr lang="az-Latn-AZ" altLang="en-US" sz="1100" i="1" u="sng">
                <a:latin typeface="Arial" panose="020B0604020202020204" pitchFamily="34" charset="0"/>
              </a:rPr>
              <a:t>birbaşa </a:t>
            </a:r>
            <a:r>
              <a:rPr lang="az-Latn-AZ" altLang="en-US" sz="1100" b="1" i="1" u="sng">
                <a:latin typeface="Arial" panose="020B0604020202020204" pitchFamily="34" charset="0"/>
              </a:rPr>
              <a:t>SQL insert </a:t>
            </a:r>
            <a:r>
              <a:rPr lang="az-Latn-AZ" altLang="en-US" sz="1100" i="1" u="sng">
                <a:latin typeface="Arial" panose="020B0604020202020204" pitchFamily="34" charset="0"/>
              </a:rPr>
              <a:t>kimidir və </a:t>
            </a:r>
            <a:r>
              <a:rPr lang="az-Latn-AZ" altLang="en-US" sz="1100" b="1" i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rPr>
              <a:t>created_at</a:t>
            </a:r>
            <a:r>
              <a:rPr lang="az-Latn-AZ" altLang="en-US" sz="1100" i="1">
                <a:latin typeface="Arial" panose="020B0604020202020204" pitchFamily="34" charset="0"/>
              </a:rPr>
              <a:t>, </a:t>
            </a:r>
            <a:r>
              <a:rPr lang="az-Latn-AZ" altLang="en-US" sz="1100" b="1" i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rPr>
              <a:t>updated_at </a:t>
            </a:r>
            <a:r>
              <a:rPr lang="az-Latn-AZ" altLang="en-US" sz="1100" i="1" u="sng">
                <a:latin typeface="Arial" panose="020B0604020202020204" pitchFamily="34" charset="0"/>
              </a:rPr>
              <a:t>sahələrini əlavə etmək vacibdir, çünki </a:t>
            </a:r>
            <a:r>
              <a:rPr lang="az-Latn-AZ" altLang="en-US" sz="1100" b="1" i="1">
                <a:latin typeface="Arial" panose="020B0604020202020204" pitchFamily="34" charset="0"/>
              </a:rPr>
              <a:t>timestamps</a:t>
            </a:r>
            <a:r>
              <a:rPr lang="az-Latn-AZ" altLang="en-US" sz="1100" i="1" u="sng">
                <a:latin typeface="Arial" panose="020B0604020202020204" pitchFamily="34" charset="0"/>
              </a:rPr>
              <a:t> avtomatik işləmir bu metodda. Sadəcə biraz tez olsun deyə özüm vaxt əlavə etdim</a:t>
            </a:r>
            <a:r>
              <a:rPr lang="az-Latn-AZ" altLang="en-US" sz="1100"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>
                <a:latin typeface="Arial" panose="020B0604020202020204" pitchFamily="34" charset="0"/>
              </a:rPr>
              <a:t>Sonra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create() </a:t>
            </a:r>
            <a:r>
              <a:rPr lang="az-Latn-AZ" altLang="en-US" sz="1100">
                <a:latin typeface="Arial" panose="020B0604020202020204" pitchFamily="34" charset="0"/>
              </a:rPr>
              <a:t>meotdundan istifadə edərək necə </a:t>
            </a:r>
            <a:r>
              <a:rPr lang="az-Latn-AZ" altLang="en-US" sz="1100" b="1">
                <a:latin typeface="Arial" panose="020B0604020202020204" pitchFamily="34" charset="0"/>
              </a:rPr>
              <a:t>data</a:t>
            </a:r>
            <a:r>
              <a:rPr lang="az-Latn-AZ" altLang="en-US" sz="1100">
                <a:latin typeface="Arial" panose="020B0604020202020204" pitchFamily="34" charset="0"/>
              </a:rPr>
              <a:t> əlavə edə bilərik onuda göstərəcəm. Əvvəlki dərslərdə onsuzda bunu görmüşdük. Sadəcə onda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az-Latn-AZ" altLang="en-US" sz="1100">
                <a:latin typeface="Arial" panose="020B0604020202020204" pitchFamily="34" charset="0"/>
              </a:rPr>
              <a:t> data əlavə etmişdik. Bu səfər isə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multi data </a:t>
            </a:r>
            <a:r>
              <a:rPr lang="az-Latn-AZ" altLang="en-US" sz="1100">
                <a:latin typeface="Arial" panose="020B0604020202020204" pitchFamily="34" charset="0"/>
              </a:rPr>
              <a:t>əlavə etməyi göstərəcəm.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5F292-96D4-BDC2-1BFE-99E05F4A0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28436"/>
            <a:ext cx="12192000" cy="43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1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1E6B2-3007-E833-340F-9C13AB4D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59F5B2-7DED-43F5-37E5-8E0A63EB010E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0332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430CB-D284-66D0-F086-C7EA338B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BF46D9-B9AC-40E6-5F35-8E2101C5F84D}"/>
              </a:ext>
            </a:extLst>
          </p:cNvPr>
          <p:cNvSpPr txBox="1"/>
          <p:nvPr/>
        </p:nvSpPr>
        <p:spPr>
          <a:xfrm>
            <a:off x="217714" y="85364"/>
            <a:ext cx="11756571" cy="1759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One to One Relationship Laravel-də nədir?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One to One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 deməkdir ki,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bir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digər bir model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ədəd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əlaqəyə malikdir.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User bir ədəd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sahibdir.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Hər Address yalnız bir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məxsusdur.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Əlaqənin əsas məqsədi</a:t>
            </a:r>
            <a:r>
              <a:rPr lang="az-Latn-AZ" altLang="en-US" sz="1050">
                <a:latin typeface="Arial" panose="020B0604020202020204" pitchFamily="34" charset="0"/>
              </a:rPr>
              <a:t>,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Modelin digər modeldən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ədəd data çəkməsidir.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07CBF-DB84-7493-CACF-F82D53028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" b="3936"/>
          <a:stretch/>
        </p:blipFill>
        <p:spPr>
          <a:xfrm>
            <a:off x="0" y="1964155"/>
            <a:ext cx="12192000" cy="48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85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EC37D-866F-A859-F2C1-B32C411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71F384-4416-2359-DFCA-0246E1C999CF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Bizdə 2 cədvəl var</a:t>
            </a:r>
            <a:r>
              <a:rPr lang="az-Latn-AZ" altLang="en-US" sz="1300">
                <a:latin typeface="Arial" panose="020B0604020202020204" pitchFamily="34" charset="0"/>
              </a:rPr>
              <a:t>: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B5A53C-066E-085C-119C-6F237BC7F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850361"/>
              </p:ext>
            </p:extLst>
          </p:nvPr>
        </p:nvGraphicFramePr>
        <p:xfrm>
          <a:off x="217714" y="1078985"/>
          <a:ext cx="10515600" cy="1828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03207621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17747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addresses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269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310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619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email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user_id (foreign key)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89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password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8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20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2EB68-9263-D9E2-C2FA-E1F318531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58865-3B30-C2BA-C878-0EA716E322DE}"/>
              </a:ext>
            </a:extLst>
          </p:cNvPr>
          <p:cNvSpPr txBox="1"/>
          <p:nvPr/>
        </p:nvSpPr>
        <p:spPr>
          <a:xfrm>
            <a:off x="217714" y="255046"/>
            <a:ext cx="11756571" cy="485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app/Models/User.php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İzahı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 vasitəsilə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əlaqə qururuq.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hasOne(Address::class)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deyir ki, 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-in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var.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nəzərə alınması gərəkən bir neçə amil var.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addresses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cədvəlində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adı olaraq mütləq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yazmaq lazımdır. Əks halda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u_id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olsa idi onda `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app/Models/User.php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` modelində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 növbəti slayddakı şəkildəki kimi olacaqdı.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F070E-ECF1-6BFD-973A-4483157F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151" y="0"/>
            <a:ext cx="4648849" cy="3515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DEF3B2-330A-5CB9-12BF-E14B1E563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6682"/>
            <a:ext cx="9145276" cy="1381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86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5ABE2-1482-164B-47C7-F87C791F0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D6F3D7-0FC9-B7C5-BFA0-F968B2C0705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İlk öncdə cədvəldə dəyişiklik edək.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4BAF8-7C38-FCA0-389D-FABABA70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95" y="2209151"/>
            <a:ext cx="10193173" cy="4648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337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272B1-BA2F-B13C-9818-01F6A5A9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851BC-032F-499D-BCA5-2C4F276B72B2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Sonra </a:t>
            </a:r>
            <a:r>
              <a:rPr lang="az-Latn-AZ" altLang="en-US" sz="1300" b="1">
                <a:latin typeface="Arial" panose="020B0604020202020204" pitchFamily="34" charset="0"/>
              </a:rPr>
              <a:t>User</a:t>
            </a:r>
            <a:r>
              <a:rPr lang="az-Latn-AZ" altLang="en-US" sz="1300">
                <a:latin typeface="Arial" panose="020B0604020202020204" pitchFamily="34" charset="0"/>
              </a:rPr>
              <a:t> modelində </a:t>
            </a:r>
            <a:r>
              <a:rPr lang="az-Latn-AZ" altLang="en-US" sz="1300" b="1">
                <a:latin typeface="Arial" panose="020B0604020202020204" pitchFamily="34" charset="0"/>
              </a:rPr>
              <a:t>address() </a:t>
            </a:r>
            <a:r>
              <a:rPr lang="az-Latn-AZ" altLang="en-US" sz="1300">
                <a:latin typeface="Arial" panose="020B0604020202020204" pitchFamily="34" charset="0"/>
              </a:rPr>
              <a:t>funksiyasını düzəltmədən </a:t>
            </a:r>
            <a:r>
              <a:rPr lang="az-Latn-AZ" altLang="en-US" sz="1300" b="1">
                <a:latin typeface="Arial" panose="020B0604020202020204" pitchFamily="34" charset="0"/>
              </a:rPr>
              <a:t>brovseri</a:t>
            </a:r>
            <a:r>
              <a:rPr lang="az-Latn-AZ" altLang="en-US" sz="1300">
                <a:latin typeface="Arial" panose="020B0604020202020204" pitchFamily="34" charset="0"/>
              </a:rPr>
              <a:t> yeniləyib nə cür xəta çıxır onu görək.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83F87-2A03-DDCD-CA2D-F7E0965D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306"/>
            <a:ext cx="12192000" cy="29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48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39D2-A0BC-E719-063C-30B30458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AA38DB-DADD-1A9C-0A21-933D095FAF21}"/>
              </a:ext>
            </a:extLst>
          </p:cNvPr>
          <p:cNvSpPr txBox="1"/>
          <p:nvPr/>
        </p:nvSpPr>
        <p:spPr>
          <a:xfrm>
            <a:off x="217714" y="141924"/>
            <a:ext cx="11756571" cy="6616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isə </a:t>
            </a:r>
            <a:r>
              <a:rPr lang="az-Latn-AZ" altLang="en-US" sz="1300" b="1">
                <a:latin typeface="Arial" panose="020B0604020202020204" pitchFamily="34" charset="0"/>
              </a:rPr>
              <a:t>address() </a:t>
            </a:r>
            <a:r>
              <a:rPr lang="az-Latn-AZ" altLang="en-US" sz="1300">
                <a:latin typeface="Arial" panose="020B0604020202020204" pitchFamily="34" charset="0"/>
              </a:rPr>
              <a:t>funksiyasını düzəldək və </a:t>
            </a:r>
            <a:r>
              <a:rPr lang="az-Latn-AZ" altLang="en-US" sz="1300" b="1">
                <a:latin typeface="Arial" panose="020B0604020202020204" pitchFamily="34" charset="0"/>
              </a:rPr>
              <a:t>brovseri</a:t>
            </a:r>
            <a:r>
              <a:rPr lang="az-Latn-AZ" altLang="en-US" sz="1300">
                <a:latin typeface="Arial" panose="020B0604020202020204" pitchFamily="34" charset="0"/>
              </a:rPr>
              <a:t> bir daha yeniləyərək xətanın aradan </a:t>
            </a: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qalxıb qalxmadığını yoxlayaq.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100">
                <a:latin typeface="Arial" panose="020B0604020202020204" pitchFamily="34" charset="0"/>
              </a:rPr>
              <a:t>Gördüyünüz kimi hər şey qaydasındadır və işləyir. Bu ən sadə misal idi. Çünki əslində</a:t>
            </a:r>
            <a:br>
              <a:rPr lang="az-Latn-AZ" altLang="en-US" sz="1100">
                <a:latin typeface="Arial" panose="020B0604020202020204" pitchFamily="34" charset="0"/>
              </a:rPr>
            </a:br>
            <a:r>
              <a:rPr lang="az-Latn-AZ" altLang="en-US" sz="1100">
                <a:latin typeface="Arial" panose="020B0604020202020204" pitchFamily="34" charset="0"/>
              </a:rPr>
              <a:t>bundan bir balaca daha çox edilməsi gərəkən lazımlı işlər mövcuddur. </a:t>
            </a: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100" b="1">
                <a:latin typeface="Arial" panose="020B0604020202020204" pitchFamily="34" charset="0"/>
              </a:rPr>
              <a:t>Məsələn</a:t>
            </a:r>
            <a:r>
              <a:rPr lang="az-Latn-AZ" altLang="en-US" sz="1100">
                <a:latin typeface="Arial" panose="020B0604020202020204" pitchFamily="34" charset="0"/>
              </a:rPr>
              <a:t>: </a:t>
            </a:r>
            <a:br>
              <a:rPr lang="az-Latn-AZ" altLang="en-US" sz="1100">
                <a:latin typeface="Arial" panose="020B0604020202020204" pitchFamily="34" charset="0"/>
              </a:rPr>
            </a:b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1) </a:t>
            </a:r>
            <a:r>
              <a:rPr lang="az-Latn-AZ" altLang="en-US" sz="1100">
                <a:latin typeface="Arial" panose="020B0604020202020204" pitchFamily="34" charset="0"/>
              </a:rPr>
              <a:t>Migration Fayllarında (</a:t>
            </a:r>
            <a:r>
              <a:rPr lang="az-Latn-AZ" altLang="en-US" sz="1100" b="1"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) `</a:t>
            </a:r>
            <a:r>
              <a:rPr lang="en-US" sz="1100" b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user_id</a:t>
            </a:r>
            <a:r>
              <a:rPr lang="az-Latn-AZ" altLang="en-US" sz="1100">
                <a:latin typeface="Arial" panose="020B0604020202020204" pitchFamily="34" charset="0"/>
              </a:rPr>
              <a:t>` adlı sütun əlavə etmişdik ancaq</a:t>
            </a:r>
            <a:br>
              <a:rPr lang="az-Latn-AZ" altLang="en-US" sz="1100">
                <a:latin typeface="Arial" panose="020B0604020202020204" pitchFamily="34" charset="0"/>
              </a:rPr>
            </a:br>
            <a:r>
              <a:rPr lang="az-Latn-AZ" altLang="en-US" sz="1100">
                <a:latin typeface="Arial" panose="020B0604020202020204" pitchFamily="34" charset="0"/>
              </a:rPr>
              <a:t>onun </a:t>
            </a:r>
            <a:r>
              <a:rPr lang="az-Latn-AZ" altLang="en-US" sz="1100" b="1">
                <a:latin typeface="Arial" panose="020B0604020202020204" pitchFamily="34" charset="0"/>
              </a:rPr>
              <a:t>xarici açar (foreignId) </a:t>
            </a:r>
            <a:r>
              <a:rPr lang="az-Latn-AZ" altLang="en-US" sz="1100">
                <a:latin typeface="Arial" panose="020B0604020202020204" pitchFamily="34" charset="0"/>
              </a:rPr>
              <a:t>olduğunu deməmişdik. Birazdan necə edirlər göstərəcəm.</a:t>
            </a: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2) </a:t>
            </a:r>
            <a:r>
              <a:rPr lang="az-Latn-AZ" altLang="en-US" sz="1100" b="1">
                <a:latin typeface="Arial" panose="020B0604020202020204" pitchFamily="34" charset="0"/>
              </a:rPr>
              <a:t>onDelete() </a:t>
            </a:r>
            <a:r>
              <a:rPr lang="az-Latn-AZ" altLang="en-US" sz="1100">
                <a:latin typeface="Arial" panose="020B0604020202020204" pitchFamily="34" charset="0"/>
              </a:rPr>
              <a:t>metodundan istifadə edərək, əgər </a:t>
            </a:r>
            <a:r>
              <a:rPr lang="az-Latn-AZ" altLang="en-US" sz="1100" b="1">
                <a:latin typeface="Arial" panose="020B0604020202020204" pitchFamily="34" charset="0"/>
              </a:rPr>
              <a:t>user</a:t>
            </a:r>
            <a:r>
              <a:rPr lang="az-Latn-AZ" altLang="en-US" sz="1100">
                <a:latin typeface="Arial" panose="020B0604020202020204" pitchFamily="34" charset="0"/>
              </a:rPr>
              <a:t> silinsə ona aid olan </a:t>
            </a:r>
            <a:r>
              <a:rPr lang="az-Latn-AZ" altLang="en-US" sz="1100" b="1">
                <a:latin typeface="Arial" panose="020B0604020202020204" pitchFamily="34" charset="0"/>
              </a:rPr>
              <a:t>adresdə</a:t>
            </a:r>
            <a:r>
              <a:rPr lang="az-Latn-AZ" altLang="en-US" sz="1100">
                <a:latin typeface="Arial" panose="020B0604020202020204" pitchFamily="34" charset="0"/>
              </a:rPr>
              <a:t> silinsin deməmişik.</a:t>
            </a:r>
          </a:p>
          <a:p>
            <a:pPr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3) </a:t>
            </a:r>
            <a:r>
              <a:rPr lang="az-Latn-AZ" altLang="en-US" sz="1100" b="1">
                <a:latin typeface="Arial" panose="020B0604020202020204" pitchFamily="34" charset="0"/>
              </a:rPr>
              <a:t>DB</a:t>
            </a:r>
            <a:r>
              <a:rPr lang="az-Latn-AZ" altLang="en-US" sz="1100">
                <a:latin typeface="Arial" panose="020B0604020202020204" pitchFamily="34" charset="0"/>
              </a:rPr>
              <a:t> -də </a:t>
            </a:r>
            <a:r>
              <a:rPr lang="az-Latn-AZ" altLang="en-US" sz="1100" b="1">
                <a:latin typeface="Arial" panose="020B0604020202020204" pitchFamily="34" charset="0"/>
              </a:rPr>
              <a:t>manul</a:t>
            </a:r>
            <a:r>
              <a:rPr lang="az-Latn-AZ" altLang="en-US" sz="1100">
                <a:latin typeface="Arial" panose="020B0604020202020204" pitchFamily="34" charset="0"/>
              </a:rPr>
              <a:t> olaraq  </a:t>
            </a:r>
            <a:r>
              <a:rPr lang="az-Latn-AZ" altLang="en-US" sz="1100" b="1">
                <a:latin typeface="Arial" panose="020B0604020202020204" pitchFamily="34" charset="0"/>
              </a:rPr>
              <a:t>user_id </a:t>
            </a:r>
            <a:r>
              <a:rPr lang="az-Latn-AZ" altLang="en-US" sz="1100">
                <a:latin typeface="Arial" panose="020B0604020202020204" pitchFamily="34" charset="0"/>
              </a:rPr>
              <a:t>sütunun adını dəyişdik ancaq </a:t>
            </a:r>
            <a:r>
              <a:rPr lang="az-Latn-AZ" altLang="en-US" sz="1100" b="1">
                <a:latin typeface="Arial" panose="020B0604020202020204" pitchFamily="34" charset="0"/>
              </a:rPr>
              <a:t>migration</a:t>
            </a:r>
            <a:r>
              <a:rPr lang="az-Latn-AZ" altLang="en-US" sz="1100">
                <a:latin typeface="Arial" panose="020B0604020202020204" pitchFamily="34" charset="0"/>
              </a:rPr>
              <a:t> da qaldı. </a:t>
            </a:r>
          </a:p>
          <a:p>
            <a:pPr>
              <a:lnSpc>
                <a:spcPct val="150000"/>
              </a:lnSpc>
            </a:pPr>
            <a:r>
              <a:rPr lang="az-Latn-AZ" altLang="en-US" sz="1100">
                <a:latin typeface="Arial" panose="020B0604020202020204" pitchFamily="34" charset="0"/>
              </a:rPr>
              <a:t>Bu gələcəkdə xətaya səbəb ola bilər. Əslində </a:t>
            </a:r>
            <a:r>
              <a:rPr lang="az-Latn-AZ" altLang="en-US" sz="1100" b="1">
                <a:latin typeface="Arial" panose="020B0604020202020204" pitchFamily="34" charset="0"/>
              </a:rPr>
              <a:t>migration</a:t>
            </a:r>
            <a:r>
              <a:rPr lang="az-Latn-AZ" altLang="en-US" sz="1100">
                <a:latin typeface="Arial" panose="020B0604020202020204" pitchFamily="34" charset="0"/>
              </a:rPr>
              <a:t> ilə etmək lazım idi bunu.</a:t>
            </a:r>
          </a:p>
          <a:p>
            <a:pPr>
              <a:lnSpc>
                <a:spcPct val="150000"/>
              </a:lnSpc>
            </a:pPr>
            <a:endParaRPr lang="ru-RU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4) </a:t>
            </a:r>
            <a:r>
              <a:rPr lang="en-US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User</a:t>
            </a:r>
            <a:r>
              <a:rPr lang="en-US" altLang="en-US" sz="1100">
                <a:latin typeface="Arial" panose="020B0604020202020204" pitchFamily="34" charset="0"/>
              </a:rPr>
              <a:t> modelind</a:t>
            </a:r>
            <a:r>
              <a:rPr lang="az-Latn-AZ" altLang="en-US" sz="1100">
                <a:latin typeface="Arial" panose="020B0604020202020204" pitchFamily="34" charset="0"/>
              </a:rPr>
              <a:t>ə </a:t>
            </a:r>
            <a:r>
              <a:rPr lang="az-Latn-AZ" altLang="en-US" sz="1100" b="1">
                <a:solidFill>
                  <a:srgbClr val="0070C0"/>
                </a:solidFill>
                <a:latin typeface="Arial" panose="020B0604020202020204" pitchFamily="34" charset="0"/>
              </a:rPr>
              <a:t>address() </a:t>
            </a:r>
            <a:r>
              <a:rPr lang="az-Latn-AZ" altLang="en-US" sz="1100">
                <a:latin typeface="Arial" panose="020B0604020202020204" pitchFamily="34" charset="0"/>
              </a:rPr>
              <a:t>funksiyasını yaratdıq. Ancaq </a:t>
            </a:r>
            <a:r>
              <a:rPr lang="az-Latn-AZ" altLang="en-US" sz="1100" b="1">
                <a:solidFill>
                  <a:srgbClr val="0070C0"/>
                </a:solidFill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 modelində </a:t>
            </a:r>
            <a:r>
              <a:rPr lang="az-Latn-AZ" altLang="en-US" sz="1100" b="1">
                <a:solidFill>
                  <a:srgbClr val="00B050"/>
                </a:solidFill>
                <a:latin typeface="Arial" panose="020B0604020202020204" pitchFamily="34" charset="0"/>
              </a:rPr>
              <a:t>user() </a:t>
            </a:r>
          </a:p>
          <a:p>
            <a:pPr>
              <a:lnSpc>
                <a:spcPct val="150000"/>
              </a:lnSpc>
            </a:pPr>
            <a:r>
              <a:rPr lang="az-Latn-AZ" altLang="en-US" sz="1100">
                <a:latin typeface="Arial" panose="020B0604020202020204" pitchFamily="34" charset="0"/>
              </a:rPr>
              <a:t>adlı funksiya yaratmamışıq.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A263A-F513-A2B6-6C2A-D60E8946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600" y="0"/>
            <a:ext cx="46274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8090E-3960-9D50-15F8-D819D304C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552"/>
            <a:ext cx="6287678" cy="16039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257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7FBF7-8C80-3639-9E28-81685612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C3A671-9865-8177-1B70-D2DB2A5D2385}"/>
              </a:ext>
            </a:extLst>
          </p:cNvPr>
          <p:cNvSpPr txBox="1"/>
          <p:nvPr/>
        </p:nvSpPr>
        <p:spPr>
          <a:xfrm>
            <a:off x="217715" y="255046"/>
            <a:ext cx="5344100" cy="6172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) 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funksiyasının adı mütləq bu cür olmalıdırmı?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Qısa cavab: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Xeyr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İstədiyin adı verə bilərsən.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Ətraflı izah: Laravel-də əlaqə metodlarının adları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konvensiyaya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əsaslansa da, məcburi deyil.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əvəzinə istədiyin adı yaza bilərsən, məsələn:</a:t>
            </a: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/>
              <a:t>O zaman Blade-də belə istifadə edərsən: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Funksiya adının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olmağı sadəcə oxunaqlılığı artırmaq üçündür. Laravel onu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olaraq address property kimi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-&gt;address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çağırmağa imkan verir.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F92F4-7AC5-A99A-1C59-8C3DAC70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493" y="0"/>
            <a:ext cx="643150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99AD8-D318-554E-63CA-49BEB612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5" y="2257261"/>
            <a:ext cx="3219899" cy="1171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CE1A6-FCBD-3DB0-E658-0CB339B2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15" y="4406601"/>
            <a:ext cx="2715004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6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176A1-68EF-1697-09EE-E39BED529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C2A2F6-69C8-1EB9-0DD0-113D9FF43847}"/>
              </a:ext>
            </a:extLst>
          </p:cNvPr>
          <p:cNvSpPr txBox="1"/>
          <p:nvPr/>
        </p:nvSpPr>
        <p:spPr>
          <a:xfrm>
            <a:off x="217715" y="255046"/>
            <a:ext cx="5381808" cy="4856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addresses cədvəlində sütunun adı mütləq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olmalıdırmı?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Qısa cavab: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Xeyr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mütləq deyil, amma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default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olaraq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gözləyir.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sən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addresses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 sütunu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u_id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adlandırmısansa, onda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hasOne()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belongsTo()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metodlarına əlavə arqumentlər verməlisən:</a:t>
            </a:r>
          </a:p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( belongsTo haqq</a:t>
            </a:r>
            <a:r>
              <a:rPr lang="az-Latn-AZ" altLang="en-US" sz="1300">
                <a:latin typeface="Arial" panose="020B0604020202020204" pitchFamily="34" charset="0"/>
              </a:rPr>
              <a:t>ında birazdan öyrənəcəyik.</a:t>
            </a:r>
            <a:r>
              <a:rPr lang="en-US" altLang="en-US" sz="1300">
                <a:latin typeface="Arial" panose="020B0604020202020204" pitchFamily="34" charset="0"/>
              </a:rPr>
              <a:t>)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Burada nə deməkdir?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'u_id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—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—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cədvəlindəki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key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kumimoji="0" lang="az-Latn-AZ" altLang="en-US" sz="13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Yəni, </a:t>
            </a:r>
            <a:r>
              <a:rPr lang="az-Latn-AZ" altLang="en-US" sz="1300" b="1">
                <a:latin typeface="Arial" panose="020B0604020202020204" pitchFamily="34" charset="0"/>
              </a:rPr>
              <a:t>User</a:t>
            </a:r>
            <a:r>
              <a:rPr lang="az-Latn-AZ" altLang="en-US" sz="1300">
                <a:latin typeface="Arial" panose="020B0604020202020204" pitchFamily="34" charset="0"/>
              </a:rPr>
              <a:t> modelinin </a:t>
            </a:r>
            <a:r>
              <a:rPr lang="az-Latn-AZ" altLang="en-US" sz="1300" b="1">
                <a:latin typeface="Arial" panose="020B0604020202020204" pitchFamily="34" charset="0"/>
              </a:rPr>
              <a:t>id</a:t>
            </a:r>
            <a:r>
              <a:rPr lang="az-Latn-AZ" altLang="en-US" sz="1300">
                <a:latin typeface="Arial" panose="020B0604020202020204" pitchFamily="34" charset="0"/>
              </a:rPr>
              <a:t> -si əsaslanır </a:t>
            </a:r>
            <a:r>
              <a:rPr lang="az-Latn-AZ" altLang="en-US" sz="1300" b="1">
                <a:latin typeface="Arial" panose="020B0604020202020204" pitchFamily="34" charset="0"/>
              </a:rPr>
              <a:t>Address</a:t>
            </a:r>
            <a:r>
              <a:rPr lang="az-Latn-AZ" altLang="en-US" sz="1300">
                <a:latin typeface="Arial" panose="020B0604020202020204" pitchFamily="34" charset="0"/>
              </a:rPr>
              <a:t> modelinin </a:t>
            </a:r>
            <a:r>
              <a:rPr lang="az-Latn-AZ" altLang="en-US" sz="1300" b="1">
                <a:latin typeface="Arial" panose="020B0604020202020204" pitchFamily="34" charset="0"/>
              </a:rPr>
              <a:t>u_id </a:t>
            </a:r>
            <a:r>
              <a:rPr lang="az-Latn-AZ" altLang="en-US" sz="1300">
                <a:latin typeface="Arial" panose="020B0604020202020204" pitchFamily="34" charset="0"/>
              </a:rPr>
              <a:t>sütununa deməkdir. </a:t>
            </a:r>
            <a:endParaRPr kumimoji="0" lang="az-Latn-AZ" altLang="en-US" sz="13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kumimoji="0" lang="en-US" altLang="en-US" sz="13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1FF3AA-1CA1-0A4D-3FE7-555E431A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493" y="0"/>
            <a:ext cx="643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0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CBFD0-F69C-9454-89F6-8F628CC8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65E902-9D53-E538-AF3D-4EFA77ADB9DD}"/>
              </a:ext>
            </a:extLst>
          </p:cNvPr>
          <p:cNvSpPr txBox="1"/>
          <p:nvPr/>
        </p:nvSpPr>
        <p:spPr>
          <a:xfrm>
            <a:off x="114020" y="255046"/>
            <a:ext cx="5353526" cy="560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latin typeface="Arial" panose="020B0604020202020204" pitchFamily="34" charset="0"/>
              </a:rPr>
              <a:t>29cu</a:t>
            </a:r>
            <a:r>
              <a:rPr lang="az-Latn-AZ" altLang="en-US" sz="1100">
                <a:latin typeface="Arial" panose="020B0604020202020204" pitchFamily="34" charset="0"/>
              </a:rPr>
              <a:t> slayda qədər </a:t>
            </a:r>
            <a:r>
              <a:rPr lang="az-Latn-AZ" altLang="en-US" sz="1100" b="1">
                <a:latin typeface="Arial" panose="020B0604020202020204" pitchFamily="34" charset="0"/>
              </a:rPr>
              <a:t>Address</a:t>
            </a:r>
            <a:r>
              <a:rPr lang="az-Latn-AZ" altLang="en-US" sz="1100">
                <a:latin typeface="Arial" panose="020B0604020202020204" pitchFamily="34" charset="0"/>
              </a:rPr>
              <a:t> modelində </a:t>
            </a:r>
            <a:r>
              <a:rPr lang="az-Latn-AZ" altLang="en-US" sz="1100" b="1">
                <a:latin typeface="Arial" panose="020B0604020202020204" pitchFamily="34" charset="0"/>
              </a:rPr>
              <a:t>user() </a:t>
            </a:r>
            <a:r>
              <a:rPr lang="az-Latn-AZ" altLang="en-US" sz="1100">
                <a:latin typeface="Arial" panose="020B0604020202020204" pitchFamily="34" charset="0"/>
              </a:rPr>
              <a:t>funksiyasını yazmamışdım. Yəni indi yazdım.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Eynilə əgər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yazsa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Əgər sütun adı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olsaydı, bu parametrlərə ehtiyac olmayacaqdı, çünki Laravel onu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başa düşür.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Burada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funksiyasını yazmasam da kod işləyir. Onda bu funksiya vacibdirmi?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Qısa cavab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Xeyr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mütləq deyil. Amma bəzi hallarda çox vacib ola bilər.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Ətraflı izah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nümunəmizdə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yalnız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User -&gt; Address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əlaqəsini istifadə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edirik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Ona görə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Address -&gt; User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tərs əlaqəyə ehtiyac yoxdur.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bəzi hallarda, məsələn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modelindən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-in adını göstərmək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istəyiriksə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$address-&gt;user-&gt;name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modelindən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görə filtre etmək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istəyiriksə</a:t>
            </a: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builder-lə əlaqəni quraşdırmaq 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istəyiriksə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onda mütləq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user()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funksiyasına ehtiyac olacaq.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C4D83-58B6-0AA2-75DF-F1D78952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177" y="0"/>
            <a:ext cx="6538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0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13FCC-E5C4-2350-20C6-89DF22D1F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00748-875D-901D-5C63-94F943AE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48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A7BD2-C5C2-6CC9-DEBD-1C8C8F4A3AC2}"/>
              </a:ext>
            </a:extLst>
          </p:cNvPr>
          <p:cNvSpPr txBox="1"/>
          <p:nvPr/>
        </p:nvSpPr>
        <p:spPr>
          <a:xfrm>
            <a:off x="217714" y="3532011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Dataların əlavə edildiyini görürük. İndi bunları silək və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create() </a:t>
            </a:r>
            <a:r>
              <a:rPr lang="az-Latn-AZ" altLang="en-US" sz="1300">
                <a:latin typeface="Arial" panose="020B0604020202020204" pitchFamily="34" charset="0"/>
              </a:rPr>
              <a:t>metodu ilə necə </a:t>
            </a:r>
            <a:r>
              <a:rPr lang="az-Latn-AZ" altLang="en-US" sz="1300" b="1">
                <a:latin typeface="Arial" panose="020B0604020202020204" pitchFamily="34" charset="0"/>
              </a:rPr>
              <a:t>datalar</a:t>
            </a:r>
            <a:r>
              <a:rPr lang="az-Latn-AZ" altLang="en-US" sz="1300">
                <a:latin typeface="Arial" panose="020B0604020202020204" pitchFamily="34" charset="0"/>
              </a:rPr>
              <a:t> əlavə edə biləcəyimizə baxaq..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DD3D0-B8C0-37F5-29A5-D8E319E46C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339"/>
          <a:stretch/>
        </p:blipFill>
        <p:spPr>
          <a:xfrm>
            <a:off x="0" y="4223449"/>
            <a:ext cx="12192000" cy="2634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60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C9FEB-DC24-18B5-E956-8E5C485CC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2C3D73-E886-C137-D699-93CEFA971999}"/>
              </a:ext>
            </a:extLst>
          </p:cNvPr>
          <p:cNvSpPr txBox="1"/>
          <p:nvPr/>
        </p:nvSpPr>
        <p:spPr>
          <a:xfrm>
            <a:off x="217714" y="255046"/>
            <a:ext cx="11756571" cy="9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Özət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A4EAF0-23B6-AC19-32BA-797DB15F3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45297"/>
              </p:ext>
            </p:extLst>
          </p:nvPr>
        </p:nvGraphicFramePr>
        <p:xfrm>
          <a:off x="217714" y="916371"/>
          <a:ext cx="9388199" cy="2286000"/>
        </p:xfrm>
        <a:graphic>
          <a:graphicData uri="http://schemas.openxmlformats.org/drawingml/2006/table">
            <a:tbl>
              <a:tblPr/>
              <a:tblGrid>
                <a:gridCol w="4514542">
                  <a:extLst>
                    <a:ext uri="{9D8B030D-6E8A-4147-A177-3AD203B41FA5}">
                      <a16:colId xmlns:a16="http://schemas.microsoft.com/office/drawing/2014/main" val="645730550"/>
                    </a:ext>
                  </a:extLst>
                </a:gridCol>
                <a:gridCol w="4873657">
                  <a:extLst>
                    <a:ext uri="{9D8B030D-6E8A-4147-A177-3AD203B41FA5}">
                      <a16:colId xmlns:a16="http://schemas.microsoft.com/office/drawing/2014/main" val="2950013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Cavab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750019"/>
                  </a:ext>
                </a:extLst>
              </a:tr>
              <a:tr h="143201">
                <a:tc>
                  <a:txBody>
                    <a:bodyPr/>
                    <a:lstStyle/>
                    <a:p>
                      <a:r>
                        <a:rPr lang="en-US"/>
                        <a:t>1. Funksiya adı mütləq </a:t>
                      </a:r>
                      <a:r>
                        <a:rPr lang="en-US" b="1"/>
                        <a:t>address() </a:t>
                      </a:r>
                      <a:r>
                        <a:rPr lang="en-US"/>
                        <a:t>olmalıdır</a:t>
                      </a:r>
                      <a:r>
                        <a:rPr lang="az-Latn-AZ"/>
                        <a:t>mı</a:t>
                      </a:r>
                      <a:r>
                        <a:rPr lang="en-US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Xeyr</a:t>
                      </a:r>
                      <a:r>
                        <a:rPr lang="en-US"/>
                        <a:t>, istədiyin ad ola bilər. Sadəcə istifadə zamanı dəyişir.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576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 Sütun adı mütləq </a:t>
                      </a:r>
                      <a:r>
                        <a:rPr lang="en-US" b="1"/>
                        <a:t>user_id </a:t>
                      </a:r>
                      <a:r>
                        <a:rPr lang="en-US"/>
                        <a:t>olmalıdır</a:t>
                      </a:r>
                      <a:r>
                        <a:rPr lang="az-Latn-AZ"/>
                        <a:t>mı</a:t>
                      </a:r>
                      <a:r>
                        <a:rPr lang="en-US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Xeyr</a:t>
                      </a:r>
                      <a:r>
                        <a:rPr lang="en-US"/>
                        <a:t>, amma fərqli olarsa </a:t>
                      </a:r>
                      <a:r>
                        <a:rPr lang="en-US" b="1"/>
                        <a:t>hasOne() </a:t>
                      </a:r>
                      <a:r>
                        <a:rPr lang="en-US"/>
                        <a:t>və </a:t>
                      </a:r>
                      <a:r>
                        <a:rPr lang="en-US" b="1"/>
                        <a:t>belongsTo()</a:t>
                      </a:r>
                      <a:r>
                        <a:rPr lang="en-US"/>
                        <a:t>-ya sütun adlarını əllə verməlisən.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54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 </a:t>
                      </a:r>
                      <a:r>
                        <a:rPr lang="en-US" b="1"/>
                        <a:t>user() </a:t>
                      </a:r>
                      <a:r>
                        <a:rPr lang="en-US"/>
                        <a:t>funksiyasını yazmaq vacibdirm</a:t>
                      </a:r>
                      <a:r>
                        <a:rPr lang="az-Latn-AZ"/>
                        <a:t>i</a:t>
                      </a:r>
                      <a:r>
                        <a:rPr lang="en-US"/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İstifadə etmirsənsə </a:t>
                      </a:r>
                      <a:r>
                        <a:rPr lang="en-US" b="1"/>
                        <a:t>şərt deyil</a:t>
                      </a:r>
                      <a:r>
                        <a:rPr lang="en-US"/>
                        <a:t>, amma bir çox funksionallıq üçün </a:t>
                      </a:r>
                      <a:r>
                        <a:rPr lang="en-US" b="1"/>
                        <a:t>vacibdir</a:t>
                      </a:r>
                      <a:r>
                        <a:rPr lang="en-US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096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972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D3764-46F4-16EE-EAF4-03A688C5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6CEBAA-487C-4D91-6FA5-0D6A7523F620}"/>
              </a:ext>
            </a:extLst>
          </p:cNvPr>
          <p:cNvSpPr txBox="1"/>
          <p:nvPr/>
        </p:nvSpPr>
        <p:spPr>
          <a:xfrm>
            <a:off x="217714" y="255046"/>
            <a:ext cx="8982847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 b="1">
                <a:latin typeface="Arial" panose="020B0604020202020204" pitchFamily="34" charset="0"/>
              </a:rPr>
              <a:t>User modeli </a:t>
            </a:r>
            <a:r>
              <a:rPr lang="az-Latn-AZ" altLang="en-US" sz="1300">
                <a:latin typeface="Arial" panose="020B0604020202020204" pitchFamily="34" charset="0"/>
              </a:rPr>
              <a:t>ilə birlikdə gələn </a:t>
            </a:r>
            <a:r>
              <a:rPr lang="az-Latn-AZ" altLang="en-US" sz="1300" b="1">
                <a:latin typeface="Arial" panose="020B0604020202020204" pitchFamily="34" charset="0"/>
              </a:rPr>
              <a:t>Address modelinin </a:t>
            </a:r>
            <a:r>
              <a:rPr lang="az-Latn-AZ" altLang="en-US" sz="1300">
                <a:latin typeface="Arial" panose="020B0604020202020204" pitchFamily="34" charset="0"/>
              </a:rPr>
              <a:t>datalarını, </a:t>
            </a:r>
            <a:r>
              <a:rPr lang="az-Latn-AZ" altLang="en-US" sz="1300" b="1">
                <a:latin typeface="Arial" panose="020B0604020202020204" pitchFamily="34" charset="0"/>
              </a:rPr>
              <a:t>JSON</a:t>
            </a:r>
            <a:r>
              <a:rPr lang="az-Latn-AZ" altLang="en-US" sz="1300">
                <a:latin typeface="Arial" panose="020B0604020202020204" pitchFamily="34" charset="0"/>
              </a:rPr>
              <a:t> formatında görmək istəyirsinizsə onda </a:t>
            </a:r>
            <a:r>
              <a:rPr lang="az-Latn-AZ" altLang="en-US" sz="1300" b="1">
                <a:latin typeface="Arial" panose="020B0604020202020204" pitchFamily="34" charset="0"/>
              </a:rPr>
              <a:t>Controllerdə</a:t>
            </a:r>
            <a:r>
              <a:rPr lang="az-Latn-AZ" altLang="en-US" sz="1300">
                <a:latin typeface="Arial" panose="020B0604020202020204" pitchFamily="34" charset="0"/>
              </a:rPr>
              <a:t> aşağıdakı kimi yaza bilərsiz.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07B76C-6DA2-E53A-9A10-39BF3F66950B}"/>
              </a:ext>
            </a:extLst>
          </p:cNvPr>
          <p:cNvGrpSpPr/>
          <p:nvPr/>
        </p:nvGrpSpPr>
        <p:grpSpPr>
          <a:xfrm>
            <a:off x="9464071" y="0"/>
            <a:ext cx="2727929" cy="6858000"/>
            <a:chOff x="9464071" y="0"/>
            <a:chExt cx="272792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F8EE6F-53AB-6896-0175-577ACC67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4071" y="0"/>
              <a:ext cx="2727929" cy="6858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4C8D890-7F4E-D9F6-431D-6130B68949F8}"/>
                    </a:ext>
                  </a:extLst>
                </p14:cNvPr>
                <p14:cNvContentPartPr/>
                <p14:nvPr/>
              </p14:nvContentPartPr>
              <p14:xfrm>
                <a:off x="9508357" y="1508211"/>
                <a:ext cx="78840" cy="650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4C8D890-7F4E-D9F6-431D-6130B68949F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02237" y="1502091"/>
                  <a:ext cx="9108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167040-7479-5F87-12DC-937A9206A2F6}"/>
                    </a:ext>
                  </a:extLst>
                </p14:cNvPr>
                <p14:cNvContentPartPr/>
                <p14:nvPr/>
              </p14:nvContentPartPr>
              <p14:xfrm>
                <a:off x="9499717" y="3016611"/>
                <a:ext cx="101520" cy="57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167040-7479-5F87-12DC-937A9206A2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93597" y="3010491"/>
                  <a:ext cx="11376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D9A8D50-A07D-8A75-B603-7118EF396CED}"/>
                    </a:ext>
                  </a:extLst>
                </p14:cNvPr>
                <p14:cNvContentPartPr/>
                <p14:nvPr/>
              </p14:nvContentPartPr>
              <p14:xfrm>
                <a:off x="9499717" y="4449051"/>
                <a:ext cx="129240" cy="642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D9A8D50-A07D-8A75-B603-7118EF396C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93597" y="4442931"/>
                  <a:ext cx="14148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A8EA2E-7395-0A23-4D81-8F4808E3B819}"/>
                    </a:ext>
                  </a:extLst>
                </p14:cNvPr>
                <p14:cNvContentPartPr/>
                <p14:nvPr/>
              </p14:nvContentPartPr>
              <p14:xfrm>
                <a:off x="9482797" y="5929371"/>
                <a:ext cx="132840" cy="644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A8EA2E-7395-0A23-4D81-8F4808E3B81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76677" y="5923251"/>
                  <a:ext cx="145080" cy="656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854E57B-A77C-9325-7095-59851D45C1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828627"/>
            <a:ext cx="4934639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5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4491E-1AE2-1DFF-69F9-A3AEA455F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82CED5-8147-AABD-3BA8-8793204FAA22}"/>
              </a:ext>
            </a:extLst>
          </p:cNvPr>
          <p:cNvSpPr txBox="1"/>
          <p:nvPr/>
        </p:nvSpPr>
        <p:spPr>
          <a:xfrm>
            <a:off x="217715" y="255046"/>
            <a:ext cx="5807210" cy="2577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Controller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də düzəliş.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Eager Loading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  + 1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prinsipləri.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Vacib düzəliş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User::all()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əvəzinə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User::with('address')-&gt;get()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istifadə edirik.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Niyə?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with('address')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yazmasaq,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home.blade.php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 hər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user-&gt;address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 ediləndə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yeni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SQL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sorğusu gedəcək (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N+1 Problem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əvvəlcədən əlaqəni yükləyirik və performans artır.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91FDF-4284-BDCD-635A-ACF67531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076" y="0"/>
            <a:ext cx="602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8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DE76-F426-E298-7886-DDAB3DD3B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8B3E3-2A39-277C-D75B-14A0655E0A0F}"/>
              </a:ext>
            </a:extLst>
          </p:cNvPr>
          <p:cNvSpPr txBox="1"/>
          <p:nvPr/>
        </p:nvSpPr>
        <p:spPr>
          <a:xfrm>
            <a:off x="217714" y="255046"/>
            <a:ext cx="11756571" cy="6356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Eager Loading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anlayışı birbaşa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N+1 Problem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bağlıdır. Aşağıda bu iki anlayışı bir-birinə bağlı şəkildə geniş izah edəcəyəm.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 + 1 Problem nədir?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Təsəvvür et: Sən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modelindən </a:t>
            </a: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bütün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istifadəçiləri çəkirsən və hər birinin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-ini göstərmək istəyirsən.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zaman nə baş verir?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User::all()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SQL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sorğusu gedir. (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* FROM users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Sonra hər bir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$user-&gt;address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çağırışı üçün əlavə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SQL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sorğusu gedir.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 varsa: 1 (users) + 100 (addresses) =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101 sorğu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N+1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adlanır: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əsas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sorğu (users)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ədəd əlavə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sorğu (addresses)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CB721-92C9-10FD-0A04-12EFC44E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040160"/>
            <a:ext cx="2886478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2C3F-8DC0-579A-18C3-39BBC076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595E88-87B7-ED94-97AD-AFBDE2BC612C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Eager Loading nədir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əlaqəli modelləri əvvəlcədən birgə yükləmək deməkdir ki, əlavə sorğulara ehtiyac qalmasın.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kod nə edir?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çəkir (1 sorğu)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Sonra əlaqəli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-ləri də bir yerdə çəkir (1 əlavə sorğu)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Cəmi: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 sorğu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ilə bütün datanı alırsan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Yəni 100 user olsa belə, 101 sorğu əvəzinə 2 sorğu istifadə olunur.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az-Latn-AZ" altLang="en-US" sz="1300" b="1">
                <a:latin typeface="Arial" panose="020B0604020202020204" pitchFamily="34" charset="0"/>
              </a:rPr>
              <a:t>B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with()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içində yazılan</a:t>
            </a:r>
          </a:p>
          <a:p>
            <a:pPr marL="457200" lvl="2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addresses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cədvəlin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(modelinin)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adıdırmı</a:t>
            </a:r>
            <a:r>
              <a:rPr lang="az-Latn-AZ" altLang="en-US" sz="1300">
                <a:latin typeface="Arial" panose="020B0604020202020204" pitchFamily="34" charset="0"/>
              </a:rPr>
              <a:t> ?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2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2) addresses cədvəlindəki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sütunun adıdırmı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 </a:t>
            </a:r>
          </a:p>
          <a:p>
            <a:pPr marL="457200" lvl="2">
              <a:lnSpc>
                <a:spcPct val="150000"/>
              </a:lnSpc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 yazılan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funksiyasının adıdırmı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lang="az-Latn-AZ" altLang="en-US" sz="1300">
              <a:latin typeface="Arial" panose="020B0604020202020204" pitchFamily="34" charset="0"/>
            </a:endParaRPr>
          </a:p>
          <a:p>
            <a:pPr marL="457200" lvl="2">
              <a:lnSpc>
                <a:spcPct val="150000"/>
              </a:lnSpc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2">
              <a:lnSpc>
                <a:spcPct val="150000"/>
              </a:lnSpc>
            </a:pP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with('address')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içində yazılan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modelindəki 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address()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funksiyasının adıdır.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1D469-26A9-54EF-F2BF-4B225588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824415"/>
            <a:ext cx="3162741" cy="533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D1B4F-047B-2461-749E-D6C25DC6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3199373"/>
            <a:ext cx="4486901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5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FC92A-C3A7-1362-2462-FB1E602A5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245F8-20C5-884A-9013-7C6D71BAA4AA}"/>
              </a:ext>
            </a:extLst>
          </p:cNvPr>
          <p:cNvSpPr txBox="1"/>
          <p:nvPr/>
        </p:nvSpPr>
        <p:spPr>
          <a:xfrm>
            <a:off x="217714" y="195214"/>
            <a:ext cx="11756571" cy="666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Sorğuların neçədənə olduğunu necə və hardan öyrənə bilərik ?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Laravel Telescope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Debugbar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alətlərindən istifadə edə bilərik.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Telescope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Laravel tətbiqini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lokal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inkişaf zamanı izləmək, diaqnostika etmək və debug etmək üçün çox güclü bir real-time debugging alətidir. Xüsusilə kompleks layihələrdə baş verən arxa plan hadisələrini izləməkdə əvəzsizdir.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Telescope nə edir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 Laravel tətbiqinə daxil olan və orada baş verən bir çox prosesləri real vaxtda vizual olaraq göstərir. Aşağıdakı məlumatları toplayır və göstərir: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📥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Gələn sorğular (HTTP Requests)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Route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 (GET, POST)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Headers, Input, Authenticated user və s.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🐞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Exceptions (Xətalar)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Hər hansı bir Exception baş verərsə detallı məlumat verir (stack trace, fayl, sətir).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🧾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 qeydləri (Logs)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Log::info, Log::error kimi istənilən log qeydləri real vaxtda görünür.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🗃️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Verilənlər bazası sorğuları (DB Queries)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Hansı SQL sorğusu göndərilib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Necə uzun çəkib (millisaniyələrlə)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Hansı fayldan və sətirdən göndərilib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18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922D6-B123-106F-CB0F-65B916709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9CFEDF-C0CD-73C7-9889-9F671105FA5C}"/>
              </a:ext>
            </a:extLst>
          </p:cNvPr>
          <p:cNvSpPr txBox="1"/>
          <p:nvPr/>
        </p:nvSpPr>
        <p:spPr>
          <a:xfrm>
            <a:off x="217714" y="255046"/>
            <a:ext cx="11756571" cy="4631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🕓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Queue Jobs (Növbəyə verilmiş işlər)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Queue-ya əlavə edilən bütün jobs-ları və onların icra statuslarını göstərir.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📧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Mail göndərişləri (Mail)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Göndərilən emailləri preview etmək mümkündür.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🔔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Bildirişlər (Notifications)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Həm mail, həm database, həm də broadcast olunan notifikasiya detalları.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📦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Cache əməliyyatları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Cache::get, put, remember və s. əmrləri izləyir.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⏰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Scheduler İşləri (Scheduled Commands)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cron-la təyin etdiyin scheduled task-ların nəticələrini göstərir.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🐛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 Dump (dump(), dd())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dump() çağırışı olarsa, onu konsol əvəzinə Telescope içində görmək olar.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1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51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3D8DC-C8E1-6E16-7C3B-A07634BF4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A026EF-10EB-5196-A61A-22219DDC6793}"/>
              </a:ext>
            </a:extLst>
          </p:cNvPr>
          <p:cNvSpPr txBox="1"/>
          <p:nvPr/>
        </p:nvSpPr>
        <p:spPr>
          <a:xfrm>
            <a:off x="217714" y="255046"/>
            <a:ext cx="11756571" cy="157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Quraşdırma addımları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B9DC8-34FD-F4C8-5804-6A306E38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779656"/>
            <a:ext cx="2829320" cy="981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5CADF-B120-B8FC-5166-D89F217F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27" y="0"/>
            <a:ext cx="8667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E7AA3-4CC9-6A70-C729-94315198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5C70B5-5A92-86AB-C11C-B34BCA0B595A}"/>
              </a:ext>
            </a:extLst>
          </p:cNvPr>
          <p:cNvSpPr txBox="1"/>
          <p:nvPr/>
        </p:nvSpPr>
        <p:spPr>
          <a:xfrm>
            <a:off x="217714" y="292754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Dashboard-a giriş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Sonra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saytın linkinin qarşısında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/telescope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sözünü yazaraq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 daxil ol: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sng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http://vendor-e-commerce.test/telescope/requests</a:t>
            </a:r>
            <a:endParaRPr kumimoji="0" lang="en-US" altLang="en-US" sz="1300" b="0" i="0" u="sng" strike="noStrike" cap="none" normalizeH="0" baseline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358DD-BAD8-481B-6EE2-4027CE0D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88" y="1593802"/>
            <a:ext cx="9769311" cy="5246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8953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E508-9021-38D0-E647-8BEAFC7E5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5F2D2F-7A6F-72C5-1605-5A290E4D02D6}"/>
              </a:ext>
            </a:extLst>
          </p:cNvPr>
          <p:cNvSpPr txBox="1"/>
          <p:nvPr/>
        </p:nvSpPr>
        <p:spPr>
          <a:xfrm>
            <a:off x="217714" y="255046"/>
            <a:ext cx="11756571" cy="575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Təhlükəsizlik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Unutma ki,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/telescope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URL-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yalnız lokal inkişaf üçün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nəzərdə tutulub.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production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mühitdə ya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deaktiv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edilməlidir, ya da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əlavə olunmalıdır.</a:t>
            </a: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 Service 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AppServiceProvider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daxilində qeydiyyatdan keçirmək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Laraveldə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TelescopeServiceProvider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avtomatik olaraq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config/app.php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faylında qeydiyyatdan keçirilə bilər. Amma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production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təhlükəsizliyi və yükləməni azaltmaq üçün aşağıdakı üsul tövsiyə olunur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App\Providers\AppServiceProvider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-a növbəti kodu əlavə et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(  https://laravel.com/docs/10.x/telescope 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az-Latn-AZ" altLang="en-US" sz="1300"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nə edir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Yalnız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APP_ENV=local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olduğu halda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 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-l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ı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qeydiyyatdan keçirir.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config/app.php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-dən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isə.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TelescopeServiceProvider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qeydiyyatını çıxar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maq lazımdır:</a:t>
            </a:r>
            <a:b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 şəkil növbəti slaydda olacaq )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0179B-8479-0CC2-F492-CB078C640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3218173"/>
            <a:ext cx="4693651" cy="1287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E1C06-5931-646E-7075-58D859EC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386" y="3429000"/>
            <a:ext cx="4174613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73F26-C465-26FE-4CD9-93895E9DB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7" y="6124473"/>
            <a:ext cx="392484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0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5D7D-A080-F22B-7E8D-36EC82728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F16A3-A6E8-401E-847B-09570DC6E4CB}"/>
              </a:ext>
            </a:extLst>
          </p:cNvPr>
          <p:cNvSpPr txBox="1"/>
          <p:nvPr/>
        </p:nvSpPr>
        <p:spPr>
          <a:xfrm>
            <a:off x="217714" y="255046"/>
            <a:ext cx="11756571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create() </a:t>
            </a:r>
            <a:r>
              <a:rPr lang="en-US" altLang="en-US" sz="1300">
                <a:latin typeface="Arial" panose="020B0604020202020204" pitchFamily="34" charset="0"/>
              </a:rPr>
              <a:t>metodun</a:t>
            </a:r>
            <a:r>
              <a:rPr lang="az-Latn-AZ" altLang="en-US" sz="1300">
                <a:latin typeface="Arial" panose="020B0604020202020204" pitchFamily="34" charset="0"/>
              </a:rPr>
              <a:t>un</a:t>
            </a:r>
            <a:r>
              <a:rPr lang="en-US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işləməsi üçün </a:t>
            </a: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$fillable = [ ] </a:t>
            </a:r>
            <a:r>
              <a:rPr lang="en-US" altLang="en-US" sz="1300">
                <a:latin typeface="Arial" panose="020B0604020202020204" pitchFamily="34" charset="0"/>
              </a:rPr>
              <a:t>massivini istifad</a:t>
            </a:r>
            <a:r>
              <a:rPr lang="az-Latn-AZ" altLang="en-US" sz="1300">
                <a:latin typeface="Arial" panose="020B0604020202020204" pitchFamily="34" charset="0"/>
              </a:rPr>
              <a:t>ə etmək </a:t>
            </a:r>
            <a:r>
              <a:rPr lang="en-US" altLang="en-US" sz="1300">
                <a:latin typeface="Arial" panose="020B0604020202020204" pitchFamily="34" charset="0"/>
              </a:rPr>
              <a:t>laz</a:t>
            </a:r>
            <a:r>
              <a:rPr lang="az-Latn-AZ" altLang="en-US" sz="1300">
                <a:latin typeface="Arial" panose="020B0604020202020204" pitchFamily="34" charset="0"/>
              </a:rPr>
              <a:t>ımdır. Əks halda `</a:t>
            </a:r>
            <a:r>
              <a:rPr lang="en-US" sz="1400" b="0" i="0">
                <a:solidFill>
                  <a:srgbClr val="E5E7EB"/>
                </a:solidFill>
                <a:effectLst/>
                <a:latin typeface="ui-sans-serif"/>
              </a:rPr>
              <a:t> </a:t>
            </a:r>
            <a:r>
              <a:rPr lang="en-US" sz="1400" b="1" i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MassAssignmentException</a:t>
            </a:r>
            <a:r>
              <a:rPr lang="en-US" sz="1400" b="0" i="0">
                <a:solidFill>
                  <a:srgbClr val="E5E7EB"/>
                </a:solidFill>
                <a:effectLst/>
                <a:latin typeface="ui-sans-serif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` xətası alarıq.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3E358-084E-EC64-64A3-03BE3A96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04" y="1428726"/>
            <a:ext cx="8638095" cy="54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38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E969-3509-044A-FC79-7CDA90FA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9369D4-2555-4A54-D52F-A4D69B81B461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Yaxud silirik yaxud commentə alırıq.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BEE27-FCFE-25AE-2DBC-3DBFE0C87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591" y="0"/>
            <a:ext cx="692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5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1A9F7-BDEB-BDC7-127B-24B8B465C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F703B5-50F6-8369-FE9E-E4F37BDA801B}"/>
              </a:ext>
            </a:extLst>
          </p:cNvPr>
          <p:cNvSpPr txBox="1"/>
          <p:nvPr/>
        </p:nvSpPr>
        <p:spPr>
          <a:xfrm>
            <a:off x="217714" y="255046"/>
            <a:ext cx="4128043" cy="513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Composer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Auto-Discovery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-in qarşısını al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paketləri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composer.json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vasitəsilə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 yüklənə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bilir (auto-discovery). Amma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üçün bu xüsusiyyəti söndürmək lazımdır: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composer.json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faylına əlavə et: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Bu, Laravel-in Telescope-u avtomatik provider kimi qeydiyyatdan keçirməsinin qarşısını alır.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Ardınca aşağıdakı əmri ver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composer dump-autoload</a:t>
            </a:r>
            <a:endParaRPr kumimoji="0" lang="en-US" altLang="en-US" sz="11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60A85-D007-540A-4C71-EADD4C95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813" y="0"/>
            <a:ext cx="773518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2E339-1F11-D0B7-19F4-CE275D413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8948"/>
            <a:ext cx="3651860" cy="12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95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28D7-270D-AD8A-45F7-DEBE3463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F4A1F8-450C-EFB4-0D7B-E8CB4F5F518D}"/>
              </a:ext>
            </a:extLst>
          </p:cNvPr>
          <p:cNvSpPr txBox="1"/>
          <p:nvPr/>
        </p:nvSpPr>
        <p:spPr>
          <a:xfrm>
            <a:off x="217715" y="255046"/>
            <a:ext cx="5325246" cy="23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Konfiqurasiya: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config/telescope.php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lang="az-Latn-AZ" altLang="en-US" sz="1100">
                <a:latin typeface="Arial" panose="020B0604020202020204" pitchFamily="34" charset="0"/>
              </a:rPr>
              <a:t>-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Telescope-un əsas konfiqurasiya faylı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config/telescope.php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-dir. </a:t>
            </a:r>
            <a:r>
              <a:rPr lang="az-Latn-AZ" altLang="en-US" sz="1100">
                <a:latin typeface="Arial" panose="020B0604020202020204" pitchFamily="34" charset="0"/>
              </a:rPr>
              <a:t>İ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stədiyin vaxt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.env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faylında şəkildəki kimi,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-un dəyərini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false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edə bilərsən 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  Bu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enabled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dəyəri Telescope-un tam </a:t>
            </a:r>
            <a:r>
              <a:rPr kumimoji="0" lang="az-Latn-AZ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deaktiv olub-olmamasını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idarə edir  )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true</a:t>
            </a:r>
            <a:r>
              <a:rPr lang="az-Latn-AZ" altLang="en-US" sz="1100">
                <a:latin typeface="Arial" panose="020B0604020202020204" pitchFamily="34" charset="0"/>
              </a:rPr>
              <a:t> olduqda telescope işləyir </a:t>
            </a:r>
            <a:r>
              <a:rPr lang="az-Latn-AZ" altLang="en-US" sz="1100" b="1">
                <a:solidFill>
                  <a:srgbClr val="FF0000"/>
                </a:solidFill>
                <a:latin typeface="Arial" panose="020B0604020202020204" pitchFamily="34" charset="0"/>
              </a:rPr>
              <a:t>false</a:t>
            </a:r>
            <a:r>
              <a:rPr lang="az-Latn-AZ" altLang="en-US" sz="1100">
                <a:latin typeface="Arial" panose="020B0604020202020204" pitchFamily="34" charset="0"/>
              </a:rPr>
              <a:t> olduqda </a:t>
            </a:r>
            <a:r>
              <a:rPr lang="az-Latn-AZ" altLang="en-US" sz="1100" b="1">
                <a:latin typeface="Arial" panose="020B0604020202020204" pitchFamily="34" charset="0"/>
              </a:rPr>
              <a:t>404 not found </a:t>
            </a:r>
            <a:r>
              <a:rPr lang="az-Latn-AZ" altLang="en-US" sz="1100">
                <a:latin typeface="Arial" panose="020B0604020202020204" pitchFamily="34" charset="0"/>
              </a:rPr>
              <a:t>səhifəsi görünür.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1D377-730C-D068-7040-0C5FB09F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781" y="9686"/>
            <a:ext cx="6562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76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A740-EE8A-85E8-A57D-21333C566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0B42E-A0EB-DC8B-C74D-37F92460DB89}"/>
              </a:ext>
            </a:extLst>
          </p:cNvPr>
          <p:cNvSpPr txBox="1"/>
          <p:nvPr/>
        </p:nvSpPr>
        <p:spPr>
          <a:xfrm>
            <a:off x="217714" y="255046"/>
            <a:ext cx="11756571" cy="6056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Pruning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Verilənlərin təmizlənməsi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 hər sorğunu, SQL-i, event-i və s. telescope_entries cədvəlində saxlayır və bu cədvəl çox sürətlə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şişə bilər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Buna görə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telescope:prune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əmrini cron ilə planla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maq lazımdır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(schedule et)</a:t>
            </a:r>
            <a:r>
              <a:rPr lang="az-Latn-AZ" altLang="en-US" sz="1300">
                <a:latin typeface="Arial" panose="020B0604020202020204" pitchFamily="34" charset="0"/>
              </a:rPr>
              <a:t> yaxud avto planmala edərək cədvəlin avtomatik təmizlənməsini istəmirsinizsə onda terminalda hər dəfə bu əmri işə sala bilərsiniz (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php artisan telescope:prune </a:t>
            </a:r>
            <a:r>
              <a:rPr lang="az-Latn-AZ" altLang="en-US" sz="1300">
                <a:latin typeface="Arial" panose="020B0604020202020204" pitchFamily="34" charset="0"/>
              </a:rPr>
              <a:t>əmri Laravel Telescope tərəfindən toplanan köhnə məlumatların </a:t>
            </a:r>
            <a:r>
              <a:rPr lang="az-Latn-AZ" altLang="en-US" sz="13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verilənlər bazasından</a:t>
            </a:r>
            <a:r>
              <a:rPr lang="az-Latn-AZ" altLang="en-US" sz="1300">
                <a:latin typeface="Arial" panose="020B0604020202020204" pitchFamily="34" charset="0"/>
              </a:rPr>
              <a:t> silinməsi üçün istifadə olunur.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Həmin əmrin avtomatik işə düşməsiz üçün aşağıdakı əmr,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app/Console/Kernel.php </a:t>
            </a:r>
            <a:r>
              <a:rPr lang="az-Latn-AZ" altLang="en-US" sz="1300">
                <a:latin typeface="Arial" panose="020B0604020202020204" pitchFamily="34" charset="0"/>
              </a:rPr>
              <a:t>içində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schedule() </a:t>
            </a:r>
            <a:r>
              <a:rPr lang="az-Latn-AZ" altLang="en-US" sz="1300">
                <a:latin typeface="Arial" panose="020B0604020202020204" pitchFamily="34" charset="0"/>
              </a:rPr>
              <a:t>metodunda yerləşdirilməlidir: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telescope:prune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əmrini cron ilə planla (schedule et):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Alternativ olaraq,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saatdan yuxarı qeydləri silmək üçün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 Tam şəkil növbəti slaydda 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FAA75-9A45-E9CA-4B09-2F96A6F4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6" y="2607133"/>
            <a:ext cx="5468113" cy="1352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CD8FC-48D3-4C3E-7575-EEDD93E2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6" y="5468360"/>
            <a:ext cx="3658111" cy="295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C2771F-A200-6B8D-BC94-496D9F59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6" y="6442013"/>
            <a:ext cx="4582164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05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D08D4-2F33-CC08-02A1-4ADEA94B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0F5F48-FD09-5E10-1526-E32FEC9A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68" y="0"/>
            <a:ext cx="757123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9F816B-51DC-F7D8-938C-552670D0AE3A}"/>
              </a:ext>
            </a:extLst>
          </p:cNvPr>
          <p:cNvSpPr txBox="1"/>
          <p:nvPr/>
        </p:nvSpPr>
        <p:spPr>
          <a:xfrm>
            <a:off x="153186" y="294663"/>
            <a:ext cx="436225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Ən yaxşı praktika</a:t>
            </a:r>
            <a:r>
              <a:rPr lang="en-US" sz="1100"/>
              <a:t>:</a:t>
            </a:r>
            <a:endParaRPr lang="az-Latn-AZ" sz="1100"/>
          </a:p>
          <a:p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Dev mühitdə 24 saatlıq saxla: --hours=24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Production mühitdə daha qısa və ya sıx saxla (məsələn, --hours=6)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FF0000"/>
                </a:solidFill>
              </a:rPr>
              <a:t>schedule() </a:t>
            </a:r>
            <a:r>
              <a:rPr lang="en-US" sz="1100"/>
              <a:t>metodu ilə avtomatlaşdır</a:t>
            </a:r>
          </a:p>
        </p:txBody>
      </p:sp>
    </p:spTree>
    <p:extLst>
      <p:ext uri="{BB962C8B-B14F-4D97-AF65-F5344CB8AC3E}">
        <p14:creationId xmlns:p14="http://schemas.microsoft.com/office/powerpoint/2010/main" val="1901722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7E8F-FC22-9FFF-651C-5841472FB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2C05B3-CBD9-0866-1510-6C45E53E624D}"/>
              </a:ext>
            </a:extLst>
          </p:cNvPr>
          <p:cNvSpPr txBox="1"/>
          <p:nvPr/>
        </p:nvSpPr>
        <p:spPr>
          <a:xfrm>
            <a:off x="161155" y="236192"/>
            <a:ext cx="5934846" cy="65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Artıq </a:t>
            </a:r>
            <a:r>
              <a:rPr lang="az-Latn-AZ" altLang="en-US" sz="1300" b="1">
                <a:latin typeface="Arial" panose="020B0604020202020204" pitchFamily="34" charset="0"/>
              </a:rPr>
              <a:t>TELESCOPE</a:t>
            </a:r>
            <a:r>
              <a:rPr lang="az-Latn-AZ" altLang="en-US" sz="1300">
                <a:latin typeface="Arial" panose="020B0604020202020204" pitchFamily="34" charset="0"/>
              </a:rPr>
              <a:t> ilə əlaqəli ən vacib məsələlər tam hazır olduqdan sonra, sorğunu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all() </a:t>
            </a:r>
            <a:r>
              <a:rPr lang="az-Latn-AZ" altLang="en-US" sz="1300">
                <a:latin typeface="Arial" panose="020B0604020202020204" pitchFamily="34" charset="0"/>
              </a:rPr>
              <a:t>ilə sonra isə, </a:t>
            </a:r>
            <a:r>
              <a:rPr lang="en-US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with() </a:t>
            </a:r>
            <a:r>
              <a:rPr lang="en-US" altLang="en-US" sz="1300">
                <a:latin typeface="Arial" panose="020B0604020202020204" pitchFamily="34" charset="0"/>
              </a:rPr>
              <a:t>il</a:t>
            </a:r>
            <a:r>
              <a:rPr lang="az-Latn-AZ" altLang="en-US" sz="1300">
                <a:latin typeface="Arial" panose="020B0604020202020204" pitchFamily="34" charset="0"/>
              </a:rPr>
              <a:t>ə göndərək və aradakı fərqi görək.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9C277-262D-16AB-317B-53E1A59B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66" y="0"/>
            <a:ext cx="3623034" cy="2854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48EDD-B237-0B92-E497-A811A514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638"/>
            <a:ext cx="12192000" cy="348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2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6F6E8-384F-AAB6-E1BE-3BB719579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20AF2D-D50D-9453-3101-9A62AB99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468" y="0"/>
            <a:ext cx="4782532" cy="3284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C4943-F7F5-B8C5-86B0-7A3D31E7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8549"/>
            <a:ext cx="12192000" cy="29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6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435E-B987-329E-EF1E-3E24D0DBE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F5FB9-3488-64DB-B98B-762323B6D5C1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0354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FC19E-48F8-3D06-58F1-FB4478D66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B1B922-215A-5ABE-F4F6-30810C0DE03F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2141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97A09-12A9-5359-322B-8E6C4DAE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A6B4EC-186F-0C30-E404-20A57A354BF4}"/>
              </a:ext>
            </a:extLst>
          </p:cNvPr>
          <p:cNvSpPr txBox="1"/>
          <p:nvPr/>
        </p:nvSpPr>
        <p:spPr>
          <a:xfrm>
            <a:off x="217714" y="255046"/>
            <a:ext cx="11756571" cy="27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Laravel üçün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Debugbar</a:t>
            </a:r>
            <a:r>
              <a:rPr lang="az-Latn-AZ" altLang="en-US" sz="1300">
                <a:latin typeface="Arial" panose="020B0604020202020204" pitchFamily="34" charset="0"/>
              </a:rPr>
              <a:t> haqqnda ( </a:t>
            </a:r>
            <a:r>
              <a:rPr lang="az-Latn-AZ" altLang="en-US" sz="1300" u="sng">
                <a:solidFill>
                  <a:srgbClr val="00B0F0"/>
                </a:solidFill>
                <a:latin typeface="Arial" panose="020B0604020202020204" pitchFamily="34" charset="0"/>
              </a:rPr>
              <a:t>https://github.com/barryvdh/laravel-debugbar</a:t>
            </a:r>
            <a:r>
              <a:rPr lang="az-Latn-AZ" altLang="en-US" sz="1300">
                <a:latin typeface="Arial" panose="020B0604020202020204" pitchFamily="34" charset="0"/>
              </a:rPr>
              <a:t> ) — </a:t>
            </a:r>
            <a:r>
              <a:rPr lang="az-Latn-AZ" altLang="en-US" sz="1300" b="1">
                <a:latin typeface="Arial" panose="020B0604020202020204" pitchFamily="34" charset="0"/>
              </a:rPr>
              <a:t>PHP Debug Bar </a:t>
            </a:r>
            <a:r>
              <a:rPr lang="az-Latn-AZ" altLang="en-US" sz="1300">
                <a:latin typeface="Arial" panose="020B0604020202020204" pitchFamily="34" charset="0"/>
              </a:rPr>
              <a:t>paketinin </a:t>
            </a:r>
            <a:r>
              <a:rPr lang="az-Latn-AZ" altLang="en-US" sz="1300" b="1">
                <a:latin typeface="Arial" panose="020B0604020202020204" pitchFamily="34" charset="0"/>
              </a:rPr>
              <a:t>Laravel framework</a:t>
            </a:r>
            <a:r>
              <a:rPr lang="az-Latn-AZ" altLang="en-US" sz="1300">
                <a:latin typeface="Arial" panose="020B0604020202020204" pitchFamily="34" charset="0"/>
              </a:rPr>
              <a:t>-ünə uyğunlaşdırılmış versiyasıdır. Bu alət proqramın işləməsi zamanı arxa planda baş verənləri real vaxtda vizual şəkildə görmək üçün istifadə olunur. Lokal inkişaf mühitində debug və analiz üçün çox faydalıdır.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Debugbar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brauzerin aşağı hissəsində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göstərilən interaktiv panel vasitəsilə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məlumatları göstərir: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sorğuları, Marşrut (Route), View-lar, Eventlər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və.s</a:t>
            </a: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Quraşdırma Addımları</a:t>
            </a:r>
            <a:r>
              <a:rPr lang="az-Latn-AZ" altLang="en-US" sz="1300" b="1">
                <a:latin typeface="Arial" panose="020B0604020202020204" pitchFamily="34" charset="0"/>
              </a:rPr>
              <a:t> </a:t>
            </a:r>
            <a:r>
              <a:rPr lang="az-Latn-AZ" altLang="en-US" sz="1300">
                <a:latin typeface="Arial" panose="020B0604020202020204" pitchFamily="34" charset="0"/>
              </a:rPr>
              <a:t>(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composer require barryvdh/laravel-debugbar --dev </a:t>
            </a:r>
            <a:r>
              <a:rPr lang="az-Latn-AZ" altLang="en-US" sz="1300">
                <a:latin typeface="Arial" panose="020B0604020202020204" pitchFamily="34" charset="0"/>
              </a:rPr>
              <a:t>). Bu paket yalnız development (--dev) üçün nəzərdə tutulub.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9AE30-51C9-D8A5-121E-D44470CB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2887524"/>
            <a:ext cx="5838334" cy="3970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4F2B0-E747-91FA-5852-B719132E4739}"/>
              </a:ext>
            </a:extLst>
          </p:cNvPr>
          <p:cNvSpPr txBox="1"/>
          <p:nvPr/>
        </p:nvSpPr>
        <p:spPr>
          <a:xfrm>
            <a:off x="217714" y="3317171"/>
            <a:ext cx="6094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⚠️ Təhlükə və performans məsələsi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❌ </a:t>
            </a:r>
            <a:r>
              <a:rPr lang="en-US" sz="1400" b="1"/>
              <a:t>İctimai saytlar üçün təhlükəlidir</a:t>
            </a:r>
            <a:r>
              <a:rPr lang="en-US" sz="14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Debugbar istifadəçi məlumatlarını, request-ləri, SQL-ləri göstərir.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Ona görə yalnız APP_ENV=local kimi local mühitdə istifadə edilməlidir.</a:t>
            </a:r>
          </a:p>
          <a:p>
            <a:endParaRPr lang="en-US" sz="1400"/>
          </a:p>
          <a:p>
            <a:r>
              <a:rPr lang="en-US" sz="1400"/>
              <a:t>🐌 </a:t>
            </a:r>
            <a:r>
              <a:rPr lang="en-US" sz="1400" b="1"/>
              <a:t>Performans məsələsi</a:t>
            </a:r>
            <a:r>
              <a:rPr lang="en-US" sz="140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Debugbar hər şeyi toplayır: SQL, view, log və 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Buna görə bəzən yavaşlıq yarada bilər.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Çıxış yolu: config/debugbar.php faylında bəzi collectors-ı deaktiv et.</a:t>
            </a:r>
          </a:p>
        </p:txBody>
      </p:sp>
    </p:spTree>
    <p:extLst>
      <p:ext uri="{BB962C8B-B14F-4D97-AF65-F5344CB8AC3E}">
        <p14:creationId xmlns:p14="http://schemas.microsoft.com/office/powerpoint/2010/main" val="270441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0F2D7-8E1B-1794-B7F0-D7793D42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4D73FB-D3D1-B920-A8CE-17DD4ACEF9D6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Nəticə.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73ABD-65B1-AB69-0B8D-E9CD81B4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722"/>
            <a:ext cx="12192000" cy="2732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693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EF2E8-F1A2-D0C5-5026-B49D5B574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026E0E-CC66-5274-71A3-5D9B75F2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031"/>
            <a:ext cx="12192000" cy="49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30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9D02D-A6BC-0A18-195D-553C45DF1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759C10-77FD-A415-6706-AF1CF3CC2D30}"/>
              </a:ext>
            </a:extLst>
          </p:cNvPr>
          <p:cNvSpPr txBox="1"/>
          <p:nvPr/>
        </p:nvSpPr>
        <p:spPr>
          <a:xfrm>
            <a:off x="217714" y="255046"/>
            <a:ext cx="11756571" cy="215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Debugbar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vs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Telescope</a:t>
            </a:r>
            <a:endParaRPr kumimoji="0" lang="az-Latn-AZ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3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Debugbar Laravel tətbiqində debugging və tracing üçün asand, vizual və interaktiv bir alətdir.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Yalnız lokal inkişaf mühitində istifadə olunmalıdır.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İstifadəsi çox rahatdır və composer require ilə dərhal işə düşür.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Əgər daha geniş sistem izləmə (monitoring) lazım olarsa, Telescope daha əlverişlidir.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915EF8-418D-B300-E7D7-854C7DF23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16213"/>
              </p:ext>
            </p:extLst>
          </p:nvPr>
        </p:nvGraphicFramePr>
        <p:xfrm>
          <a:off x="4030743" y="2834640"/>
          <a:ext cx="8161257" cy="4023360"/>
        </p:xfrm>
        <a:graphic>
          <a:graphicData uri="http://schemas.openxmlformats.org/drawingml/2006/table">
            <a:tbl>
              <a:tblPr/>
              <a:tblGrid>
                <a:gridCol w="2720419">
                  <a:extLst>
                    <a:ext uri="{9D8B030D-6E8A-4147-A177-3AD203B41FA5}">
                      <a16:colId xmlns:a16="http://schemas.microsoft.com/office/drawing/2014/main" val="1489549722"/>
                    </a:ext>
                  </a:extLst>
                </a:gridCol>
                <a:gridCol w="2364558">
                  <a:extLst>
                    <a:ext uri="{9D8B030D-6E8A-4147-A177-3AD203B41FA5}">
                      <a16:colId xmlns:a16="http://schemas.microsoft.com/office/drawing/2014/main" val="3520585401"/>
                    </a:ext>
                  </a:extLst>
                </a:gridCol>
                <a:gridCol w="3076280">
                  <a:extLst>
                    <a:ext uri="{9D8B030D-6E8A-4147-A177-3AD203B41FA5}">
                      <a16:colId xmlns:a16="http://schemas.microsoft.com/office/drawing/2014/main" val="1052590141"/>
                    </a:ext>
                  </a:extLst>
                </a:gridCol>
              </a:tblGrid>
              <a:tr h="274254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Xüsusiyyət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Debugbar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Telescope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877715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Göstəriş Forması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Brauzer alt paneli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Web dashboard (/telescope)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334213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Gələn sorğular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753597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Queue/Jobs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 (məhdud)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564543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Log/Exception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047888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Cache əməliyyatları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870657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View-lar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370412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Performance ölçümü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Yaxşı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04542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Realtime DB analiz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478110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Ajax və Livewire dəstəyi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066005"/>
                  </a:ext>
                </a:extLst>
              </a:tr>
              <a:tr h="274254">
                <a:tc>
                  <a:txBody>
                    <a:bodyPr/>
                    <a:lstStyle/>
                    <a:p>
                      <a:r>
                        <a:rPr lang="en-US" b="1"/>
                        <a:t>Production uyğunluğu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⚠️ (Authentication ilə)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71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472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E9544-66B1-F799-15DB-5C9BE6A2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310A0-1625-B06B-F6D3-8BD9A355787A}"/>
              </a:ext>
            </a:extLst>
          </p:cNvPr>
          <p:cNvSpPr txBox="1"/>
          <p:nvPr/>
        </p:nvSpPr>
        <p:spPr>
          <a:xfrm>
            <a:off x="217714" y="255046"/>
            <a:ext cx="11756571" cy="680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altLang="en-US" sz="1300">
                <a:latin typeface="Arial" panose="020B0604020202020204" pitchFamily="34" charset="0"/>
              </a:rPr>
              <a:t>Telescope -un qara və ağ rəng rejimi vardır. Qara rejimi aktiv etmək üçün sadəcə </a:t>
            </a:r>
            <a:r>
              <a:rPr lang="az-Latn-AZ" altLang="en-US" sz="1300" b="1" u="sng">
                <a:solidFill>
                  <a:srgbClr val="00B0F0"/>
                </a:solidFill>
                <a:latin typeface="Arial" panose="020B0604020202020204" pitchFamily="34" charset="0"/>
              </a:rPr>
              <a:t>app\Providers\TelescopeServiceProvider.php</a:t>
            </a:r>
            <a:r>
              <a:rPr lang="az-Latn-AZ" altLang="en-US" sz="1300">
                <a:latin typeface="Arial" panose="020B0604020202020204" pitchFamily="34" charset="0"/>
              </a:rPr>
              <a:t> faylında olan `</a:t>
            </a:r>
            <a:r>
              <a:rPr lang="en-US" sz="1400" b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Telescope::</a:t>
            </a:r>
            <a:r>
              <a:rPr lang="en-US" sz="1400" b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night</a:t>
            </a:r>
            <a:r>
              <a:rPr lang="en-US" sz="1400" b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az-Latn-AZ" altLang="en-US" sz="1300">
                <a:latin typeface="Arial" panose="020B0604020202020204" pitchFamily="34" charset="0"/>
              </a:rPr>
              <a:t>` yazısının kommentini açmaq lazımdır. Əgər yoxdursa yazmaq.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36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280D9-9BF1-4344-0009-1D6F8380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DF51F0-8CEC-5ECB-BF51-2F5AC727D28A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50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CE4E0-48A6-E6FF-7C6A-706D322D4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FE1ED-A50E-D6AA-ECA5-6758C14059E7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2768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25E3F-363E-415B-811E-6D4F653F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425C3-8245-3EC1-28C5-7271AD5267C2}"/>
              </a:ext>
            </a:extLst>
          </p:cNvPr>
          <p:cNvSpPr txBox="1"/>
          <p:nvPr/>
        </p:nvSpPr>
        <p:spPr>
          <a:xfrm>
            <a:off x="217714" y="255046"/>
            <a:ext cx="11756571" cy="215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en-US" sz="1300">
                <a:latin typeface="Arial" panose="020B0604020202020204" pitchFamily="34" charset="0"/>
              </a:rPr>
              <a:t>NOT: Qeyd etm</a:t>
            </a:r>
            <a:r>
              <a:rPr lang="az-Latn-AZ" altLang="en-US" sz="1300">
                <a:latin typeface="Arial" panose="020B0604020202020204" pitchFamily="34" charset="0"/>
              </a:rPr>
              <a:t>əyi unutduğum bir yer oldu.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Dedik ki, laravel, konvensiyaya uyğun olaraq cədvəlin adını </a:t>
            </a:r>
            <a:r>
              <a:rPr lang="az-Latn-AZ" altLang="en-US" sz="1300" b="1">
                <a:latin typeface="Arial" panose="020B0604020202020204" pitchFamily="34" charset="0"/>
              </a:rPr>
              <a:t>user_id </a:t>
            </a:r>
            <a:r>
              <a:rPr lang="az-Latn-AZ" altLang="en-US" sz="1300">
                <a:latin typeface="Arial" panose="020B0604020202020204" pitchFamily="34" charset="0"/>
              </a:rPr>
              <a:t>olaraq qəbul edir. Əgər cədvəlin adı </a:t>
            </a:r>
            <a:r>
              <a:rPr lang="az-Latn-AZ" altLang="en-US" sz="1300" b="1">
                <a:latin typeface="Arial" panose="020B0604020202020204" pitchFamily="34" charset="0"/>
              </a:rPr>
              <a:t>u_id </a:t>
            </a:r>
            <a:r>
              <a:rPr lang="az-Latn-AZ" altLang="en-US" sz="1300">
                <a:latin typeface="Arial" panose="020B0604020202020204" pitchFamily="34" charset="0"/>
              </a:rPr>
              <a:t>olarasa onda, </a:t>
            </a:r>
            <a:r>
              <a:rPr lang="az-Latn-AZ" altLang="en-US" sz="1300" b="1">
                <a:latin typeface="Arial" panose="020B0604020202020204" pitchFamily="34" charset="0"/>
              </a:rPr>
              <a:t>User</a:t>
            </a:r>
            <a:r>
              <a:rPr lang="az-Latn-AZ" altLang="en-US" sz="1300">
                <a:latin typeface="Arial" panose="020B0604020202020204" pitchFamily="34" charset="0"/>
              </a:rPr>
              <a:t> modelində yaradılan </a:t>
            </a:r>
            <a:r>
              <a:rPr lang="az-Latn-AZ" altLang="en-US" sz="1300" b="1">
                <a:latin typeface="Arial" panose="020B0604020202020204" pitchFamily="34" charset="0"/>
              </a:rPr>
              <a:t>address() </a:t>
            </a:r>
            <a:r>
              <a:rPr lang="az-Latn-AZ" altLang="en-US" sz="1300">
                <a:latin typeface="Arial" panose="020B0604020202020204" pitchFamily="34" charset="0"/>
              </a:rPr>
              <a:t>funksiyasında `</a:t>
            </a:r>
            <a:r>
              <a:rPr lang="az-Latn-AZ" altLang="en-US" sz="1300" b="1">
                <a:latin typeface="Arial" panose="020B0604020202020204" pitchFamily="34" charset="0"/>
              </a:rPr>
              <a:t>relationship</a:t>
            </a:r>
            <a:r>
              <a:rPr lang="az-Latn-AZ" altLang="en-US" sz="1300">
                <a:latin typeface="Arial" panose="020B0604020202020204" pitchFamily="34" charset="0"/>
              </a:rPr>
              <a:t>` əlaqəsini quran zaman ayrıca olaraq </a:t>
            </a:r>
            <a:r>
              <a:rPr lang="az-Latn-AZ" altLang="en-US" sz="1300" b="1">
                <a:latin typeface="Arial" panose="020B0604020202020204" pitchFamily="34" charset="0"/>
              </a:rPr>
              <a:t>Address</a:t>
            </a:r>
            <a:r>
              <a:rPr lang="az-Latn-AZ" altLang="en-US" sz="1300">
                <a:latin typeface="Arial" panose="020B0604020202020204" pitchFamily="34" charset="0"/>
              </a:rPr>
              <a:t> cədvəlinin </a:t>
            </a:r>
            <a:r>
              <a:rPr lang="az-Latn-AZ" altLang="en-US" sz="1300" b="1">
                <a:latin typeface="Arial" panose="020B0604020202020204" pitchFamily="34" charset="0"/>
              </a:rPr>
              <a:t>u_id </a:t>
            </a:r>
            <a:r>
              <a:rPr lang="az-Latn-AZ" altLang="en-US" sz="1300">
                <a:latin typeface="Arial" panose="020B0604020202020204" pitchFamily="34" charset="0"/>
              </a:rPr>
              <a:t>sütununun adını ( </a:t>
            </a:r>
            <a:r>
              <a:rPr lang="az-Latn-AZ" altLang="en-US" sz="1300" b="1">
                <a:latin typeface="Arial" panose="020B0604020202020204" pitchFamily="34" charset="0"/>
              </a:rPr>
              <a:t>foreign key </a:t>
            </a:r>
            <a:r>
              <a:rPr lang="az-Latn-AZ" altLang="en-US" sz="1300">
                <a:latin typeface="Arial" panose="020B0604020202020204" pitchFamily="34" charset="0"/>
              </a:rPr>
              <a:t>) qeyd  etmək lazımdır.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Sonra </a:t>
            </a:r>
            <a:r>
              <a:rPr lang="az-Latn-AZ" altLang="en-US" sz="1300" b="1">
                <a:latin typeface="Arial" panose="020B0604020202020204" pitchFamily="34" charset="0"/>
              </a:rPr>
              <a:t>Controllerdə</a:t>
            </a:r>
            <a:r>
              <a:rPr lang="az-Latn-AZ" altLang="en-US" sz="1300">
                <a:latin typeface="Arial" panose="020B0604020202020204" pitchFamily="34" charset="0"/>
              </a:rPr>
              <a:t> User modelini çağıraraq, dataları şablona göndərmişdik. </a:t>
            </a:r>
            <a:r>
              <a:rPr lang="az-Latn-AZ" altLang="en-US" sz="1300" b="1">
                <a:latin typeface="Arial" panose="020B0604020202020204" pitchFamily="34" charset="0"/>
              </a:rPr>
              <a:t>Relationship</a:t>
            </a:r>
            <a:r>
              <a:rPr lang="az-Latn-AZ" altLang="en-US" sz="1300">
                <a:latin typeface="Arial" panose="020B0604020202020204" pitchFamily="34" charset="0"/>
              </a:rPr>
              <a:t> qurduğumuz zaman </a:t>
            </a:r>
            <a:r>
              <a:rPr lang="az-Latn-AZ" altLang="en-US" sz="1300" b="1">
                <a:latin typeface="Arial" panose="020B0604020202020204" pitchFamily="34" charset="0"/>
              </a:rPr>
              <a:t>User</a:t>
            </a:r>
            <a:r>
              <a:rPr lang="az-Latn-AZ" altLang="en-US" sz="1300">
                <a:latin typeface="Arial" panose="020B0604020202020204" pitchFamily="34" charset="0"/>
              </a:rPr>
              <a:t> modelində istifadə etdiyimiz metod </a:t>
            </a:r>
            <a:r>
              <a:rPr lang="az-Latn-AZ" altLang="en-US" sz="1300" b="1">
                <a:latin typeface="Arial" panose="020B0604020202020204" pitchFamily="34" charset="0"/>
              </a:rPr>
              <a:t>hasOne() </a:t>
            </a:r>
            <a:r>
              <a:rPr lang="az-Latn-AZ" altLang="en-US" sz="1300">
                <a:latin typeface="Arial" panose="020B0604020202020204" pitchFamily="34" charset="0"/>
              </a:rPr>
              <a:t>metodu idi. 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EE373-E1C2-17F1-509F-47E9052D7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5942"/>
            <a:ext cx="2930839" cy="2871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80EE2-48D7-4178-2423-C02D2F24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047" y="2939713"/>
            <a:ext cx="2703314" cy="391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75CA8-B861-07AF-D0A3-3C326F403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570" y="2943483"/>
            <a:ext cx="2263080" cy="3914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9113F-87FE-4BE0-547B-6600F96D1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757" y="3031928"/>
            <a:ext cx="3018971" cy="18669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1533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6ED2D-00C9-143F-668F-13DD726DE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37D60D-6FF7-5D7D-6A54-BBA9A8B5E6BC}"/>
              </a:ext>
            </a:extLst>
          </p:cNvPr>
          <p:cNvSpPr txBox="1"/>
          <p:nvPr/>
        </p:nvSpPr>
        <p:spPr>
          <a:xfrm>
            <a:off x="0" y="65988"/>
            <a:ext cx="12166298" cy="3930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050">
                <a:latin typeface="Arial" panose="020B0604020202020204" pitchFamily="34" charset="0"/>
              </a:rPr>
              <a:t>Ancaq </a:t>
            </a:r>
            <a:r>
              <a:rPr lang="az-Latn-AZ" altLang="en-US" sz="1050" b="1">
                <a:latin typeface="Arial" panose="020B0604020202020204" pitchFamily="34" charset="0"/>
              </a:rPr>
              <a:t>Address</a:t>
            </a:r>
            <a:r>
              <a:rPr lang="az-Latn-AZ" altLang="en-US" sz="1050">
                <a:latin typeface="Arial" panose="020B0604020202020204" pitchFamily="34" charset="0"/>
              </a:rPr>
              <a:t> modelində istifadə edilən </a:t>
            </a:r>
            <a:r>
              <a:rPr lang="az-Latn-AZ" altLang="en-US" sz="1050" b="1">
                <a:solidFill>
                  <a:srgbClr val="00B050"/>
                </a:solidFill>
                <a:latin typeface="Arial" panose="020B0604020202020204" pitchFamily="34" charset="0"/>
              </a:rPr>
              <a:t>belongsTo( ) </a:t>
            </a:r>
            <a:r>
              <a:rPr lang="az-Latn-AZ" altLang="en-US" sz="1050">
                <a:latin typeface="Arial" panose="020B0604020202020204" pitchFamily="34" charset="0"/>
              </a:rPr>
              <a:t>funksiyası </a:t>
            </a:r>
            <a:r>
              <a:rPr lang="az-Latn-AZ" altLang="en-US" sz="1050" b="1">
                <a:solidFill>
                  <a:srgbClr val="0070C0"/>
                </a:solidFill>
                <a:latin typeface="Arial" panose="020B0604020202020204" pitchFamily="34" charset="0"/>
              </a:rPr>
              <a:t>hasOne( ) </a:t>
            </a:r>
            <a:r>
              <a:rPr lang="az-Latn-AZ" altLang="en-US" sz="1050">
                <a:latin typeface="Arial" panose="020B0604020202020204" pitchFamily="34" charset="0"/>
              </a:rPr>
              <a:t>funksiyasından biraz fərqli işləyir. </a:t>
            </a:r>
            <a:r>
              <a:rPr lang="en-US" altLang="en-US" sz="1050">
                <a:latin typeface="Arial" panose="020B0604020202020204" pitchFamily="34" charset="0"/>
              </a:rPr>
              <a:t>Laravel-də </a:t>
            </a:r>
            <a:r>
              <a:rPr lang="en-US" altLang="en-US" sz="1050" b="1">
                <a:latin typeface="Arial" panose="020B0604020202020204" pitchFamily="34" charset="0"/>
              </a:rPr>
              <a:t>belongsTo() </a:t>
            </a:r>
            <a:r>
              <a:rPr lang="en-US" altLang="en-US" sz="1050">
                <a:latin typeface="Arial" panose="020B0604020202020204" pitchFamily="34" charset="0"/>
              </a:rPr>
              <a:t>əlaqəsi qurarkən başa düşülməsi vacib olan əsas məsələ </a:t>
            </a:r>
            <a:r>
              <a:rPr lang="en-US" altLang="en-US" sz="1050" b="1">
                <a:latin typeface="Arial" panose="020B0604020202020204" pitchFamily="34" charset="0"/>
              </a:rPr>
              <a:t>Laravel-in konvensiyalara </a:t>
            </a:r>
            <a:r>
              <a:rPr lang="en-US" altLang="en-US" sz="1050">
                <a:latin typeface="Arial" panose="020B0604020202020204" pitchFamily="34" charset="0"/>
              </a:rPr>
              <a:t>əsaslanaraq avtomatik olaraq əlaqəni necə tapmağa çalışmasıdır.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Konvensiyası ilə (user() metodu)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altLang="en-US" sz="105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Laravel burada aşağıdakı kimi düşünür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Funksiya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user()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adlanır → Laravel avtomatik olaraq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adlı xarici açar (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axtarır.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Yəni,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modelində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sütunu varsa, hər şey problemsiz işləyəcək.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bizd</a:t>
            </a:r>
            <a:r>
              <a:rPr kumimoji="0" lang="az-Latn-AZ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yox, 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u_id 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var.</a:t>
            </a:r>
          </a:p>
          <a:p>
            <a:pPr>
              <a:lnSpc>
                <a:spcPct val="150000"/>
              </a:lnSpc>
              <a:buNone/>
            </a:pPr>
            <a:endParaRPr kumimoji="0" lang="en-US" altLang="en-US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Nəticədə,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$address-&gt;user-&gt;name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dedikdə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user()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metodu null qaytarır, çünki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user_id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adlı sütun mövcud deyil. Belə olan halda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null-&gt;name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olduğu üçün bu xəta yaranır: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Attempt to read property "name" on 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B43D1-47F7-C1F2-474C-9467C72A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411744"/>
            <a:ext cx="2451528" cy="244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F45DF3-263C-F4A6-A379-F992ECA7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886" y="4408516"/>
            <a:ext cx="1426242" cy="2446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313C77-E126-C6CF-E73C-20952A585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216" y="4408517"/>
            <a:ext cx="2239658" cy="2449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6DD3C-1874-BF60-158E-370084657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409" y="4446225"/>
            <a:ext cx="3868889" cy="241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5ECE0F-7430-AC56-45BD-80A3B07D6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2" y="1193838"/>
            <a:ext cx="3229426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43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1F0DB-7C62-4767-EE76-6D453049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5BB255-6834-8CAB-DB2D-B31E768740A2}"/>
              </a:ext>
            </a:extLst>
          </p:cNvPr>
          <p:cNvSpPr txBox="1"/>
          <p:nvPr/>
        </p:nvSpPr>
        <p:spPr>
          <a:xfrm>
            <a:off x="217714" y="255046"/>
            <a:ext cx="11756571" cy="5393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2️⃣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u() metodu ilə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None/>
            </a:pPr>
            <a:endParaRPr lang="en-US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az-Latn-AZ" altLang="en-US" sz="11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halda Laravel yenə də funksiya adından </a:t>
            </a:r>
            <a:r>
              <a:rPr kumimoji="0" lang="en-US" altLang="en-US" sz="11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çıxarmağa çalışır,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 adı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u()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Laravel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u_id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sütununu 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foreign key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kimi istifadə edir.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Bu, tam 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bizim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cədvəl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imiz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dəki sütun</a:t>
            </a:r>
            <a:r>
              <a:rPr kumimoji="0" lang="az-Latn-AZ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adı ilə uyğun gəlir.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Beləliklə, Laravel avtomatik olaraq aşağıdakı kimi davranır:</a:t>
            </a:r>
            <a:endParaRPr kumimoji="0" lang="az-Latn-AZ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altLang="en-US" sz="110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az-Latn-AZ" altLang="en-US" sz="1100">
                <a:latin typeface="Arial" panose="020B0604020202020204" pitchFamily="34" charset="0"/>
              </a:rPr>
              <a:t>Buna görə də biz </a:t>
            </a:r>
            <a:r>
              <a:rPr lang="az-Latn-AZ" altLang="en-US" sz="1100" b="1">
                <a:latin typeface="Arial" panose="020B0604020202020204" pitchFamily="34" charset="0"/>
              </a:rPr>
              <a:t>u() </a:t>
            </a:r>
            <a:r>
              <a:rPr lang="az-Latn-AZ" altLang="en-US" sz="1100">
                <a:latin typeface="Arial" panose="020B0604020202020204" pitchFamily="34" charset="0"/>
              </a:rPr>
              <a:t>metodunu yazanda heç bir əlavə parametr verməsək belə, Laravel düzgün əlaqəni tapır və </a:t>
            </a:r>
            <a:r>
              <a:rPr lang="az-Latn-AZ" altLang="en-US" sz="1100" b="1">
                <a:latin typeface="Arial" panose="020B0604020202020204" pitchFamily="34" charset="0"/>
              </a:rPr>
              <a:t>$address-&gt;u-&gt;name </a:t>
            </a:r>
            <a:r>
              <a:rPr lang="az-Latn-AZ" altLang="en-US" sz="1100">
                <a:latin typeface="Arial" panose="020B0604020202020204" pitchFamily="34" charset="0"/>
              </a:rPr>
              <a:t>ifadəsi xətasız işləyir.</a:t>
            </a: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az-Latn-AZ" altLang="en-US" sz="1100">
                <a:latin typeface="Arial" panose="020B0604020202020204" pitchFamily="34" charset="0"/>
              </a:rPr>
              <a:t>Əgər metod adı </a:t>
            </a:r>
            <a:r>
              <a:rPr lang="az-Latn-AZ" altLang="en-US" sz="1100" b="1">
                <a:latin typeface="Arial" panose="020B0604020202020204" pitchFamily="34" charset="0"/>
              </a:rPr>
              <a:t>user() </a:t>
            </a:r>
            <a:r>
              <a:rPr lang="az-Latn-AZ" altLang="en-US" sz="1100">
                <a:latin typeface="Arial" panose="020B0604020202020204" pitchFamily="34" charset="0"/>
              </a:rPr>
              <a:t>olsa, ancaq </a:t>
            </a:r>
            <a:r>
              <a:rPr lang="az-Latn-AZ" altLang="en-US" sz="1100" b="1">
                <a:latin typeface="Arial" panose="020B0604020202020204" pitchFamily="34" charset="0"/>
              </a:rPr>
              <a:t>foreign key u_id </a:t>
            </a:r>
            <a:r>
              <a:rPr lang="az-Latn-AZ" altLang="en-US" sz="1100">
                <a:latin typeface="Arial" panose="020B0604020202020204" pitchFamily="34" charset="0"/>
              </a:rPr>
              <a:t>olarsa, sən bunu əlavə olaraq özün göstərməlisən: Beləliklə, </a:t>
            </a:r>
            <a:r>
              <a:rPr lang="az-Latn-AZ" altLang="en-US" sz="1100" b="1">
                <a:latin typeface="Arial" panose="020B0604020202020204" pitchFamily="34" charset="0"/>
              </a:rPr>
              <a:t>$address-&gt;user-&gt;name </a:t>
            </a:r>
            <a:r>
              <a:rPr lang="az-Latn-AZ" altLang="en-US" sz="1100">
                <a:latin typeface="Arial" panose="020B0604020202020204" pitchFamily="34" charset="0"/>
              </a:rPr>
              <a:t>xətasız işləyəcək.</a:t>
            </a: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endParaRPr lang="az-Latn-AZ" altLang="en-US" sz="110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EA0CF-D891-2E60-F293-7C4DE8E0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167"/>
            <a:ext cx="2978870" cy="847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B8544-3203-BBE2-1941-9EBDD71D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5306"/>
            <a:ext cx="3991532" cy="45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766A7B-F38B-24C1-C938-B5768B59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83973"/>
            <a:ext cx="3991532" cy="10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12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D7749-4FE0-378F-FFB4-24C28C9F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A2B92-630D-18D3-795C-D68627EF9734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Nəticə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57A28C-CC3F-9F70-E57C-F218DC59A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000577"/>
              </p:ext>
            </p:extLst>
          </p:nvPr>
        </p:nvGraphicFramePr>
        <p:xfrm>
          <a:off x="150829" y="1047876"/>
          <a:ext cx="11849493" cy="1645920"/>
        </p:xfrm>
        <a:graphic>
          <a:graphicData uri="http://schemas.openxmlformats.org/drawingml/2006/table">
            <a:tbl>
              <a:tblPr/>
              <a:tblGrid>
                <a:gridCol w="1508289">
                  <a:extLst>
                    <a:ext uri="{9D8B030D-6E8A-4147-A177-3AD203B41FA5}">
                      <a16:colId xmlns:a16="http://schemas.microsoft.com/office/drawing/2014/main" val="2658220355"/>
                    </a:ext>
                  </a:extLst>
                </a:gridCol>
                <a:gridCol w="3874416">
                  <a:extLst>
                    <a:ext uri="{9D8B030D-6E8A-4147-A177-3AD203B41FA5}">
                      <a16:colId xmlns:a16="http://schemas.microsoft.com/office/drawing/2014/main" val="10051804"/>
                    </a:ext>
                  </a:extLst>
                </a:gridCol>
                <a:gridCol w="3893270">
                  <a:extLst>
                    <a:ext uri="{9D8B030D-6E8A-4147-A177-3AD203B41FA5}">
                      <a16:colId xmlns:a16="http://schemas.microsoft.com/office/drawing/2014/main" val="2708360895"/>
                    </a:ext>
                  </a:extLst>
                </a:gridCol>
                <a:gridCol w="2573518">
                  <a:extLst>
                    <a:ext uri="{9D8B030D-6E8A-4147-A177-3AD203B41FA5}">
                      <a16:colId xmlns:a16="http://schemas.microsoft.com/office/drawing/2014/main" val="7699382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Metod Adı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Foreign Key Tapılması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Əlavə Parametr Lazımdır?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Şərh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649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user()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Laravel user_id axtarır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Bəli, u_id fərqlidir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Laravel konvensiyasından kənardır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30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Laravel u_id axtarır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Xeyr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Konvensiyaya uyğun gəlir (metod adı + sütun adı)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252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052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F0FAA-5192-AAE0-62F7-E56E1AEBE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F5A082-CE24-2E5E-8085-1C1321FE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457"/>
            <a:ext cx="12192000" cy="37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08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2ADE3-CC7F-DBB8-8A98-53F8EF5B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B9BA58-C18F-4D24-67C3-DBB4647F75BE}"/>
              </a:ext>
            </a:extLst>
          </p:cNvPr>
          <p:cNvSpPr txBox="1"/>
          <p:nvPr/>
        </p:nvSpPr>
        <p:spPr>
          <a:xfrm>
            <a:off x="217714" y="255046"/>
            <a:ext cx="11756571" cy="1555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İndi hər şeyi təmizləyib sıfırdan cədvəlləri doldurmaq üçün </a:t>
            </a:r>
            <a:r>
              <a:rPr lang="az-Latn-AZ" altLang="en-US" sz="1300" b="1">
                <a:latin typeface="Arial" panose="020B0604020202020204" pitchFamily="34" charset="0"/>
              </a:rPr>
              <a:t>DB</a:t>
            </a:r>
            <a:r>
              <a:rPr lang="az-Latn-AZ" altLang="en-US" sz="1300">
                <a:latin typeface="Arial" panose="020B0604020202020204" pitchFamily="34" charset="0"/>
              </a:rPr>
              <a:t> -si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fresh</a:t>
            </a:r>
            <a:r>
              <a:rPr lang="az-Latn-AZ" altLang="en-US" sz="1300">
                <a:latin typeface="Arial" panose="020B0604020202020204" pitchFamily="34" charset="0"/>
              </a:rPr>
              <a:t> əmri ilə təzələyək.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Sonra isə təkrar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Adress</a:t>
            </a:r>
            <a:r>
              <a:rPr lang="az-Latn-AZ" altLang="en-US" sz="1300">
                <a:latin typeface="Arial" panose="020B0604020202020204" pitchFamily="34" charset="0"/>
              </a:rPr>
              <a:t> və </a:t>
            </a:r>
            <a:r>
              <a:rPr lang="az-Latn-AZ" altLang="en-US" sz="1300" b="1">
                <a:solidFill>
                  <a:srgbClr val="00B050"/>
                </a:solidFill>
                <a:latin typeface="Arial" panose="020B0604020202020204" pitchFamily="34" charset="0"/>
              </a:rPr>
              <a:t>Category</a:t>
            </a:r>
            <a:r>
              <a:rPr lang="az-Latn-AZ" altLang="en-US" sz="1300">
                <a:latin typeface="Arial" panose="020B0604020202020204" pitchFamily="34" charset="0"/>
              </a:rPr>
              <a:t> </a:t>
            </a:r>
            <a:r>
              <a:rPr lang="az-Latn-AZ" altLang="en-US" sz="1300" b="1">
                <a:latin typeface="Arial" panose="020B0604020202020204" pitchFamily="34" charset="0"/>
              </a:rPr>
              <a:t>controllerlərini</a:t>
            </a:r>
            <a:r>
              <a:rPr lang="az-Latn-AZ" altLang="en-US" sz="1300">
                <a:latin typeface="Arial" panose="020B0604020202020204" pitchFamily="34" charset="0"/>
              </a:rPr>
              <a:t> işə salaraq cədvəlləri dolduraq. </a:t>
            </a:r>
          </a:p>
          <a:p>
            <a:pPr>
              <a:lnSpc>
                <a:spcPct val="150000"/>
              </a:lnSpc>
              <a:buNone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Burada </a:t>
            </a:r>
            <a:r>
              <a:rPr lang="az-Latn-AZ" altLang="en-US" sz="1300" b="1">
                <a:solidFill>
                  <a:srgbClr val="0070C0"/>
                </a:solidFill>
                <a:latin typeface="Arial" panose="020B0604020202020204" pitchFamily="34" charset="0"/>
              </a:rPr>
              <a:t>Posts</a:t>
            </a:r>
            <a:r>
              <a:rPr lang="az-Latn-AZ" altLang="en-US" sz="1300">
                <a:latin typeface="Arial" panose="020B0604020202020204" pitchFamily="34" charset="0"/>
              </a:rPr>
              <a:t> cədvəlini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Seed</a:t>
            </a:r>
            <a:r>
              <a:rPr lang="az-Latn-AZ" altLang="en-US" sz="1300">
                <a:latin typeface="Arial" panose="020B0604020202020204" pitchFamily="34" charset="0"/>
              </a:rPr>
              <a:t> özü avtomatik dolduracaq. Yuxarıda adını çəkdiyim cədvəlləri isə özümüz </a:t>
            </a:r>
            <a:r>
              <a:rPr lang="az-Latn-AZ" altLang="en-US" sz="1300" b="1">
                <a:latin typeface="Arial" panose="020B0604020202020204" pitchFamily="34" charset="0"/>
              </a:rPr>
              <a:t>manual</a:t>
            </a:r>
            <a:r>
              <a:rPr lang="az-Latn-AZ" altLang="en-US" sz="1300">
                <a:latin typeface="Arial" panose="020B0604020202020204" pitchFamily="34" charset="0"/>
              </a:rPr>
              <a:t> olaraq </a:t>
            </a:r>
            <a:r>
              <a:rPr lang="az-Latn-AZ" altLang="en-US" sz="1300" b="1">
                <a:latin typeface="Arial" panose="020B0604020202020204" pitchFamily="34" charset="0"/>
              </a:rPr>
              <a:t>controllerləri</a:t>
            </a:r>
            <a:r>
              <a:rPr lang="az-Latn-AZ" altLang="en-US" sz="1300">
                <a:latin typeface="Arial" panose="020B0604020202020204" pitchFamily="34" charset="0"/>
              </a:rPr>
              <a:t> işə salaraq doldururuq.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F2696-6B12-D732-F384-1BF66A7AF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96" y="2428257"/>
            <a:ext cx="1042180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45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674E3-5A7A-FCDF-150B-B49B7C06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CB59BE-B91C-7C4E-64F5-C2249893F309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3934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8A29D-8A77-12B7-9B81-0AB4B3AC7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078A54-BBC6-B843-6362-37E9ECE65F36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533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D3413-653D-7DAD-8DFE-085466BEE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088504-40F7-1A6F-7AA9-496C007B7983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156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0A35B-8052-00AB-5789-C7609762F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6F353-8D7B-157C-7B89-DE790164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68"/>
            <a:ext cx="4382112" cy="1143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8C0E04-6AD1-9EA4-5BC8-3C8FF5BF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36" y="5733492"/>
            <a:ext cx="4401164" cy="1057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17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86F54-700E-BAED-AD89-D85DB061B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EF61E1-122D-BF59-FBAD-77AD2C01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49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18FA0D-7456-2D8A-85A5-7AA921536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1574"/>
            <a:ext cx="12192000" cy="1783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FCFE9-FB3C-E1EC-D073-C43789E5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7473"/>
            <a:ext cx="12192000" cy="17626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74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B4FD-A9F5-3000-BC11-C1599C55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E6E503-BBA8-13C3-01D7-F9BE5E4EF16E}"/>
              </a:ext>
            </a:extLst>
          </p:cNvPr>
          <p:cNvSpPr txBox="1"/>
          <p:nvPr/>
        </p:nvSpPr>
        <p:spPr>
          <a:xfrm>
            <a:off x="217714" y="255046"/>
            <a:ext cx="11756571" cy="355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altLang="en-US" sz="1300">
                <a:latin typeface="Arial" panose="020B0604020202020204" pitchFamily="34" charset="0"/>
              </a:rPr>
              <a:t>İstəsəz </a:t>
            </a:r>
            <a:r>
              <a:rPr lang="az-Latn-AZ" altLang="en-US" sz="1300" b="1">
                <a:latin typeface="Arial" panose="020B0604020202020204" pitchFamily="34" charset="0"/>
              </a:rPr>
              <a:t>categories</a:t>
            </a:r>
            <a:r>
              <a:rPr lang="az-Latn-AZ" altLang="en-US" sz="1300">
                <a:latin typeface="Arial" panose="020B0604020202020204" pitchFamily="34" charset="0"/>
              </a:rPr>
              <a:t> və </a:t>
            </a:r>
            <a:r>
              <a:rPr lang="az-Latn-AZ" altLang="en-US" sz="1300" b="1">
                <a:latin typeface="Arial" panose="020B0604020202020204" pitchFamily="34" charset="0"/>
              </a:rPr>
              <a:t>addresses</a:t>
            </a:r>
            <a:r>
              <a:rPr lang="az-Latn-AZ" altLang="en-US" sz="1300">
                <a:latin typeface="Arial" panose="020B0604020202020204" pitchFamily="34" charset="0"/>
              </a:rPr>
              <a:t> cədvəlləri üçündə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SEED</a:t>
            </a:r>
            <a:r>
              <a:rPr lang="az-Latn-AZ" altLang="en-US" sz="1300">
                <a:latin typeface="Arial" panose="020B0604020202020204" pitchFamily="34" charset="0"/>
              </a:rPr>
              <a:t> + </a:t>
            </a:r>
            <a:r>
              <a:rPr lang="az-Latn-AZ" altLang="en-US" sz="1300" b="1">
                <a:solidFill>
                  <a:srgbClr val="FF0000"/>
                </a:solidFill>
                <a:latin typeface="Arial" panose="020B0604020202020204" pitchFamily="34" charset="0"/>
              </a:rPr>
              <a:t>FACTORY</a:t>
            </a:r>
            <a:r>
              <a:rPr lang="az-Latn-AZ" altLang="en-US" sz="1300">
                <a:latin typeface="Arial" panose="020B0604020202020204" pitchFamily="34" charset="0"/>
              </a:rPr>
              <a:t> yarada bilərik.</a:t>
            </a:r>
            <a:endParaRPr kumimoji="0" lang="en-US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912E6-6FB1-5303-6835-18B5A1BFB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76" y="867266"/>
            <a:ext cx="9086523" cy="59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71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7740</TotalTime>
  <Words>2988</Words>
  <Application>Microsoft Office PowerPoint</Application>
  <PresentationFormat>Widescreen</PresentationFormat>
  <Paragraphs>419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ui-sans-serif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451</cp:revision>
  <dcterms:created xsi:type="dcterms:W3CDTF">2025-04-12T11:00:44Z</dcterms:created>
  <dcterms:modified xsi:type="dcterms:W3CDTF">2025-04-30T19:41:38Z</dcterms:modified>
</cp:coreProperties>
</file>